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1" r:id="rId2"/>
    <p:sldId id="283" r:id="rId3"/>
    <p:sldId id="305" r:id="rId4"/>
    <p:sldId id="295" r:id="rId5"/>
    <p:sldId id="308" r:id="rId6"/>
    <p:sldId id="306" r:id="rId7"/>
    <p:sldId id="307" r:id="rId8"/>
    <p:sldId id="263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525E6A"/>
    <a:srgbClr val="637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>
      <p:cViewPr varScale="1">
        <p:scale>
          <a:sx n="77" d="100"/>
          <a:sy n="77" d="100"/>
        </p:scale>
        <p:origin x="1326" y="90"/>
      </p:cViewPr>
      <p:guideLst>
        <p:guide orient="horz" pos="941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gdaten-01.churnet.net\igxx_gdaten$\10_Praesidium\Jahresbericht\2021\Alle%20Bilder%20+%20Grafiken%20JB\Abteilung%20Finanzen\Grafik%201;%20Investitionen+Selbstfinanzier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gdaten-01.churnet.net\igxx_gdaten$\10_Praesidium\Jahresbericht\2021\Alle%20Bilder%20+%20Grafiken%20JB\Abteilung%20Finanzen\Grafiken%202-4;%20Ertr&#228;ge,%20Aufwand%20und%20Nettoaufw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gdaten-01.churnet.net\igxx_gdaten$\10_Praesidium\Jahresbericht\2021\Alle%20Bilder%20+%20Grafiken%20JB\Abteilung%20Finanzen\Grafiken%202-4;%20Ertr&#228;ge,%20Aufwand%20und%20Nettoaufwa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gdaten-01.churnet.net\igxx_gdaten$\10_Praesidium\Jahresbericht\2021\Alle%20Bilder%20+%20Grafiken%20JB\Abteilung%20Finanzen\Grafiken%202-4;%20Ertr&#228;ge,%20Aufwand%20und%20Nettoaufwa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b="1"/>
              <a:t>Ilanz/Glion; Finanzierungsrechnung 2009-2021</a:t>
            </a:r>
            <a:r>
              <a:rPr lang="de-CH" b="1" baseline="0"/>
              <a:t> </a:t>
            </a:r>
            <a:r>
              <a:rPr lang="de-CH" baseline="0"/>
              <a:t>(2014 ohne Förderbeiträge)</a:t>
            </a:r>
            <a:endParaRPr lang="de-CH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'IR-Selbstfinanzieru 2009-2021'!$A$6</c:f>
              <c:strCache>
                <c:ptCount val="1"/>
                <c:pt idx="0">
                  <c:v>Nettoinvestitionen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'IR-Selbstfinanzieru 2009-2021'!$B$1:$N$1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'IR-Selbstfinanzieru 2009-2021'!$B$6:$N$6</c:f>
              <c:numCache>
                <c:formatCode>#,##0</c:formatCode>
                <c:ptCount val="13"/>
                <c:pt idx="0">
                  <c:v>2570687.9000000004</c:v>
                </c:pt>
                <c:pt idx="1">
                  <c:v>1199489.9499999993</c:v>
                </c:pt>
                <c:pt idx="2">
                  <c:v>1112949.8900000001</c:v>
                </c:pt>
                <c:pt idx="3">
                  <c:v>4066306.8699999992</c:v>
                </c:pt>
                <c:pt idx="4">
                  <c:v>7043673.8100000005</c:v>
                </c:pt>
                <c:pt idx="5">
                  <c:v>5645666</c:v>
                </c:pt>
                <c:pt idx="6">
                  <c:v>5425705</c:v>
                </c:pt>
                <c:pt idx="7">
                  <c:v>3644902</c:v>
                </c:pt>
                <c:pt idx="8">
                  <c:v>5922908</c:v>
                </c:pt>
                <c:pt idx="9">
                  <c:v>3496261</c:v>
                </c:pt>
                <c:pt idx="10">
                  <c:v>1960773</c:v>
                </c:pt>
                <c:pt idx="11">
                  <c:v>2428867.8199999998</c:v>
                </c:pt>
                <c:pt idx="12">
                  <c:v>2535885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C-4CB4-A5DB-DB8D05A65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573008"/>
        <c:axId val="689576616"/>
      </c:barChart>
      <c:lineChart>
        <c:grouping val="standard"/>
        <c:varyColors val="0"/>
        <c:ser>
          <c:idx val="1"/>
          <c:order val="1"/>
          <c:tx>
            <c:strRef>
              <c:f>'IR-Selbstfinanzieru 2009-2021'!$A$7</c:f>
              <c:strCache>
                <c:ptCount val="1"/>
                <c:pt idx="0">
                  <c:v>Selbstfinanzierung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'IR-Selbstfinanzieru 2009-2021'!$B$1:$N$1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'IR-Selbstfinanzieru 2009-2021'!$B$7:$N$7</c:f>
              <c:numCache>
                <c:formatCode>#,##0</c:formatCode>
                <c:ptCount val="13"/>
                <c:pt idx="0">
                  <c:v>3091697.7699999996</c:v>
                </c:pt>
                <c:pt idx="1">
                  <c:v>4228525.2300000004</c:v>
                </c:pt>
                <c:pt idx="2">
                  <c:v>2446415.3899999997</c:v>
                </c:pt>
                <c:pt idx="3">
                  <c:v>1828232.8799999997</c:v>
                </c:pt>
                <c:pt idx="4">
                  <c:v>1709969.25</c:v>
                </c:pt>
                <c:pt idx="5">
                  <c:v>2863167.35</c:v>
                </c:pt>
                <c:pt idx="6">
                  <c:v>2256936</c:v>
                </c:pt>
                <c:pt idx="7">
                  <c:v>1832154</c:v>
                </c:pt>
                <c:pt idx="8">
                  <c:v>2739681</c:v>
                </c:pt>
                <c:pt idx="9">
                  <c:v>2857283</c:v>
                </c:pt>
                <c:pt idx="10">
                  <c:v>3221671</c:v>
                </c:pt>
                <c:pt idx="11">
                  <c:v>3430506</c:v>
                </c:pt>
                <c:pt idx="12">
                  <c:v>2012437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2C-4CB4-A5DB-DB8D05A65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573008"/>
        <c:axId val="689576616"/>
      </c:lineChart>
      <c:lineChart>
        <c:grouping val="standard"/>
        <c:varyColors val="0"/>
        <c:ser>
          <c:idx val="2"/>
          <c:order val="2"/>
          <c:tx>
            <c:strRef>
              <c:f>'IR-Selbstfinanzieru 2009-2021'!$A$9</c:f>
              <c:strCache>
                <c:ptCount val="1"/>
                <c:pt idx="0">
                  <c:v>Steuereinnahmen pro Person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'IR-Selbstfinanzieru 2009-2021'!$B$1:$N$1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'IR-Selbstfinanzieru 2009-2021'!$B$9:$N$9</c:f>
              <c:numCache>
                <c:formatCode>General</c:formatCode>
                <c:ptCount val="13"/>
                <c:pt idx="5" formatCode="#,##0">
                  <c:v>2915</c:v>
                </c:pt>
                <c:pt idx="6" formatCode="#,##0">
                  <c:v>2912</c:v>
                </c:pt>
                <c:pt idx="7" formatCode="#,##0">
                  <c:v>2841</c:v>
                </c:pt>
                <c:pt idx="8" formatCode="#,##0">
                  <c:v>2882</c:v>
                </c:pt>
                <c:pt idx="9" formatCode="#,##0">
                  <c:v>3093</c:v>
                </c:pt>
                <c:pt idx="10" formatCode="#,##0">
                  <c:v>2986</c:v>
                </c:pt>
                <c:pt idx="11" formatCode="#,##0">
                  <c:v>3159</c:v>
                </c:pt>
                <c:pt idx="12" formatCode="#,##0">
                  <c:v>2734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2C-4CB4-A5DB-DB8D05A65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583568"/>
        <c:axId val="540583240"/>
      </c:lineChart>
      <c:catAx>
        <c:axId val="68957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576616"/>
        <c:crosses val="autoZero"/>
        <c:auto val="1"/>
        <c:lblAlgn val="ctr"/>
        <c:lblOffset val="100"/>
        <c:noMultiLvlLbl val="0"/>
      </c:catAx>
      <c:valAx>
        <c:axId val="68957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573008"/>
        <c:crosses val="autoZero"/>
        <c:crossBetween val="between"/>
      </c:valAx>
      <c:valAx>
        <c:axId val="540583240"/>
        <c:scaling>
          <c:orientation val="minMax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0583568"/>
        <c:crosses val="max"/>
        <c:crossBetween val="between"/>
      </c:valAx>
      <c:catAx>
        <c:axId val="54058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05832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JR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Tabelle1!$B$4:$B$12</c:f>
              <c:numCache>
                <c:formatCode>#,##0</c:formatCode>
                <c:ptCount val="9"/>
                <c:pt idx="0">
                  <c:v>13906247</c:v>
                </c:pt>
                <c:pt idx="1">
                  <c:v>2203301</c:v>
                </c:pt>
                <c:pt idx="2">
                  <c:v>4344857</c:v>
                </c:pt>
                <c:pt idx="3">
                  <c:v>400681</c:v>
                </c:pt>
                <c:pt idx="4">
                  <c:v>1141788</c:v>
                </c:pt>
                <c:pt idx="5">
                  <c:v>315489</c:v>
                </c:pt>
                <c:pt idx="6">
                  <c:v>7577831</c:v>
                </c:pt>
                <c:pt idx="7">
                  <c:v>0</c:v>
                </c:pt>
                <c:pt idx="8">
                  <c:v>2264672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4-41C8-A6A2-DDB88366BE1F}"/>
            </c:ext>
          </c:extLst>
        </c:ser>
        <c:ser>
          <c:idx val="1"/>
          <c:order val="1"/>
          <c:tx>
            <c:strRef>
              <c:f>Tabelle1!$C$3</c:f>
              <c:strCache>
                <c:ptCount val="1"/>
                <c:pt idx="0">
                  <c:v>JR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Tabelle1!$C$4:$C$12</c:f>
              <c:numCache>
                <c:formatCode>#,##0</c:formatCode>
                <c:ptCount val="9"/>
                <c:pt idx="0">
                  <c:v>13784559</c:v>
                </c:pt>
                <c:pt idx="1">
                  <c:v>2117283</c:v>
                </c:pt>
                <c:pt idx="2">
                  <c:v>4085772</c:v>
                </c:pt>
                <c:pt idx="3">
                  <c:v>267699</c:v>
                </c:pt>
                <c:pt idx="4">
                  <c:v>1078414</c:v>
                </c:pt>
                <c:pt idx="5">
                  <c:v>230679</c:v>
                </c:pt>
                <c:pt idx="6">
                  <c:v>7245483</c:v>
                </c:pt>
                <c:pt idx="7">
                  <c:v>73329</c:v>
                </c:pt>
                <c:pt idx="8">
                  <c:v>2431496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4-41C8-A6A2-DDB88366BE1F}"/>
            </c:ext>
          </c:extLst>
        </c:ser>
        <c:ser>
          <c:idx val="2"/>
          <c:order val="2"/>
          <c:tx>
            <c:strRef>
              <c:f>Tabelle1!$D$3</c:f>
              <c:strCache>
                <c:ptCount val="1"/>
                <c:pt idx="0">
                  <c:v>JR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Tabelle1!$D$4:$D$12</c:f>
              <c:numCache>
                <c:formatCode>#,##0</c:formatCode>
                <c:ptCount val="9"/>
                <c:pt idx="0">
                  <c:v>14046592.699999999</c:v>
                </c:pt>
                <c:pt idx="1">
                  <c:v>2090022.18</c:v>
                </c:pt>
                <c:pt idx="2">
                  <c:v>4791106.87</c:v>
                </c:pt>
                <c:pt idx="3">
                  <c:v>305473.74</c:v>
                </c:pt>
                <c:pt idx="4">
                  <c:v>1507115.1</c:v>
                </c:pt>
                <c:pt idx="5">
                  <c:v>177559.4</c:v>
                </c:pt>
                <c:pt idx="6">
                  <c:v>7089894.8700000001</c:v>
                </c:pt>
                <c:pt idx="7">
                  <c:v>0</c:v>
                </c:pt>
                <c:pt idx="8">
                  <c:v>2440377.1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24-41C8-A6A2-DDB88366BE1F}"/>
            </c:ext>
          </c:extLst>
        </c:ser>
        <c:ser>
          <c:idx val="3"/>
          <c:order val="3"/>
          <c:tx>
            <c:strRef>
              <c:f>Tabelle1!$E$3</c:f>
              <c:strCache>
                <c:ptCount val="1"/>
                <c:pt idx="0">
                  <c:v>JR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Tabelle1!$E$4:$E$12</c:f>
              <c:numCache>
                <c:formatCode>#,##0</c:formatCode>
                <c:ptCount val="9"/>
                <c:pt idx="0">
                  <c:v>15325290.75</c:v>
                </c:pt>
                <c:pt idx="1">
                  <c:v>2137607.38</c:v>
                </c:pt>
                <c:pt idx="2">
                  <c:v>4945085.3499999996</c:v>
                </c:pt>
                <c:pt idx="3">
                  <c:v>245637.55</c:v>
                </c:pt>
                <c:pt idx="4">
                  <c:v>1181084.5</c:v>
                </c:pt>
                <c:pt idx="5">
                  <c:v>199453.48</c:v>
                </c:pt>
                <c:pt idx="6">
                  <c:v>6988189.0300000003</c:v>
                </c:pt>
                <c:pt idx="7">
                  <c:v>0</c:v>
                </c:pt>
                <c:pt idx="8">
                  <c:v>2256854.9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24-41C8-A6A2-DDB88366BE1F}"/>
            </c:ext>
          </c:extLst>
        </c:ser>
        <c:ser>
          <c:idx val="4"/>
          <c:order val="4"/>
          <c:tx>
            <c:strRef>
              <c:f>Tabelle1!$F$3</c:f>
              <c:strCache>
                <c:ptCount val="1"/>
                <c:pt idx="0">
                  <c:v>JR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Tabelle1!$F$4:$F$12</c:f>
              <c:numCache>
                <c:formatCode>#,##0</c:formatCode>
                <c:ptCount val="9"/>
                <c:pt idx="0">
                  <c:v>14788674.6</c:v>
                </c:pt>
                <c:pt idx="1">
                  <c:v>2299271.4300000002</c:v>
                </c:pt>
                <c:pt idx="2">
                  <c:v>5018444.42</c:v>
                </c:pt>
                <c:pt idx="3">
                  <c:v>156626.15</c:v>
                </c:pt>
                <c:pt idx="4">
                  <c:v>1264086.5900000001</c:v>
                </c:pt>
                <c:pt idx="5">
                  <c:v>226597.35</c:v>
                </c:pt>
                <c:pt idx="6">
                  <c:v>6729702.9699999997</c:v>
                </c:pt>
                <c:pt idx="7">
                  <c:v>53759.85</c:v>
                </c:pt>
                <c:pt idx="8">
                  <c:v>2281999.2000000002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24-41C8-A6A2-DDB88366BE1F}"/>
            </c:ext>
          </c:extLst>
        </c:ser>
        <c:ser>
          <c:idx val="5"/>
          <c:order val="5"/>
          <c:tx>
            <c:strRef>
              <c:f>Tabelle1!$G$3</c:f>
              <c:strCache>
                <c:ptCount val="1"/>
                <c:pt idx="0">
                  <c:v>JR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Tabelle1!$G$4:$G$12</c:f>
              <c:numCache>
                <c:formatCode>#,##0</c:formatCode>
                <c:ptCount val="9"/>
                <c:pt idx="0">
                  <c:v>15965280</c:v>
                </c:pt>
                <c:pt idx="1">
                  <c:v>2197605</c:v>
                </c:pt>
                <c:pt idx="2">
                  <c:v>5461984</c:v>
                </c:pt>
                <c:pt idx="3">
                  <c:v>438001</c:v>
                </c:pt>
                <c:pt idx="4">
                  <c:v>1138740</c:v>
                </c:pt>
                <c:pt idx="5">
                  <c:v>434853</c:v>
                </c:pt>
                <c:pt idx="6">
                  <c:v>5941196</c:v>
                </c:pt>
                <c:pt idx="7">
                  <c:v>745.75</c:v>
                </c:pt>
                <c:pt idx="8">
                  <c:v>2032173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24-41C8-A6A2-DDB88366BE1F}"/>
            </c:ext>
          </c:extLst>
        </c:ser>
        <c:ser>
          <c:idx val="6"/>
          <c:order val="6"/>
          <c:tx>
            <c:strRef>
              <c:f>Tabelle1!$H$3</c:f>
              <c:strCache>
                <c:ptCount val="1"/>
                <c:pt idx="0">
                  <c:v>JR 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Tabelle1!$H$4:$H$12</c:f>
              <c:numCache>
                <c:formatCode>#,##0</c:formatCode>
                <c:ptCount val="9"/>
                <c:pt idx="0">
                  <c:v>14033536.6</c:v>
                </c:pt>
                <c:pt idx="1">
                  <c:v>2196948.02</c:v>
                </c:pt>
                <c:pt idx="2">
                  <c:v>5421964.2300000004</c:v>
                </c:pt>
                <c:pt idx="3">
                  <c:v>201208.68</c:v>
                </c:pt>
                <c:pt idx="4">
                  <c:v>1099839.06</c:v>
                </c:pt>
                <c:pt idx="5">
                  <c:v>237572.58</c:v>
                </c:pt>
                <c:pt idx="6">
                  <c:v>6398103.1299999999</c:v>
                </c:pt>
                <c:pt idx="7">
                  <c:v>0</c:v>
                </c:pt>
                <c:pt idx="8">
                  <c:v>2202499.75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24-41C8-A6A2-DDB88366B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088264"/>
        <c:axId val="532089904"/>
      </c:barChart>
      <c:catAx>
        <c:axId val="53208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089904"/>
        <c:crosses val="autoZero"/>
        <c:auto val="1"/>
        <c:lblAlgn val="ctr"/>
        <c:lblOffset val="100"/>
        <c:noMultiLvlLbl val="0"/>
      </c:catAx>
      <c:valAx>
        <c:axId val="5320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08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Tabelle1!$B$17</c:f>
              <c:strCache>
                <c:ptCount val="1"/>
                <c:pt idx="0">
                  <c:v>JR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Tabelle1!$B$18:$B$25</c:f>
              <c:numCache>
                <c:formatCode>#,##0</c:formatCode>
                <c:ptCount val="8"/>
                <c:pt idx="0">
                  <c:v>14058564</c:v>
                </c:pt>
                <c:pt idx="1">
                  <c:v>6722659</c:v>
                </c:pt>
                <c:pt idx="2">
                  <c:v>149804</c:v>
                </c:pt>
                <c:pt idx="3">
                  <c:v>311159</c:v>
                </c:pt>
                <c:pt idx="4">
                  <c:v>211817</c:v>
                </c:pt>
                <c:pt idx="5">
                  <c:v>6314847</c:v>
                </c:pt>
                <c:pt idx="7">
                  <c:v>2264672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3-48C2-9611-9CC6DEA441A0}"/>
            </c:ext>
          </c:extLst>
        </c:ser>
        <c:ser>
          <c:idx val="1"/>
          <c:order val="1"/>
          <c:tx>
            <c:strRef>
              <c:f>Tabelle1!$C$17</c:f>
              <c:strCache>
                <c:ptCount val="1"/>
                <c:pt idx="0">
                  <c:v>JR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Tabelle1!$C$18:$C$25</c:f>
              <c:numCache>
                <c:formatCode>#,##0</c:formatCode>
                <c:ptCount val="8"/>
                <c:pt idx="0">
                  <c:v>13919388</c:v>
                </c:pt>
                <c:pt idx="1">
                  <c:v>6752375</c:v>
                </c:pt>
                <c:pt idx="2">
                  <c:v>390279</c:v>
                </c:pt>
                <c:pt idx="3">
                  <c:v>225946</c:v>
                </c:pt>
                <c:pt idx="4">
                  <c:v>39628</c:v>
                </c:pt>
                <c:pt idx="5">
                  <c:v>5942058</c:v>
                </c:pt>
                <c:pt idx="7">
                  <c:v>2431496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3-48C2-9611-9CC6DEA441A0}"/>
            </c:ext>
          </c:extLst>
        </c:ser>
        <c:ser>
          <c:idx val="2"/>
          <c:order val="2"/>
          <c:tx>
            <c:strRef>
              <c:f>Tabelle1!$D$17</c:f>
              <c:strCache>
                <c:ptCount val="1"/>
                <c:pt idx="0">
                  <c:v>JR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Tabelle1!$D$18:$D$25</c:f>
              <c:numCache>
                <c:formatCode>#,##0</c:formatCode>
                <c:ptCount val="8"/>
                <c:pt idx="0">
                  <c:v>13736113.779999999</c:v>
                </c:pt>
                <c:pt idx="1">
                  <c:v>7138900.9000000004</c:v>
                </c:pt>
                <c:pt idx="2">
                  <c:v>816051.9</c:v>
                </c:pt>
                <c:pt idx="3">
                  <c:v>381001.58</c:v>
                </c:pt>
                <c:pt idx="4">
                  <c:v>311789.75</c:v>
                </c:pt>
                <c:pt idx="5">
                  <c:v>5794820.7400000002</c:v>
                </c:pt>
                <c:pt idx="7">
                  <c:v>2440377.1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3-48C2-9611-9CC6DEA441A0}"/>
            </c:ext>
          </c:extLst>
        </c:ser>
        <c:ser>
          <c:idx val="3"/>
          <c:order val="3"/>
          <c:tx>
            <c:strRef>
              <c:f>Tabelle1!$E$17</c:f>
              <c:strCache>
                <c:ptCount val="1"/>
                <c:pt idx="0">
                  <c:v>JR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Tabelle1!$E$18:$E$25</c:f>
              <c:numCache>
                <c:formatCode>#,##0</c:formatCode>
                <c:ptCount val="8"/>
                <c:pt idx="0">
                  <c:v>13960163.42</c:v>
                </c:pt>
                <c:pt idx="1">
                  <c:v>7604229.9699999997</c:v>
                </c:pt>
                <c:pt idx="2">
                  <c:v>739306.04</c:v>
                </c:pt>
                <c:pt idx="3">
                  <c:v>253281.7</c:v>
                </c:pt>
                <c:pt idx="4">
                  <c:v>276734.28000000003</c:v>
                </c:pt>
                <c:pt idx="5">
                  <c:v>6147936.8300000001</c:v>
                </c:pt>
                <c:pt idx="7">
                  <c:v>2256854.9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F3-48C2-9611-9CC6DEA441A0}"/>
            </c:ext>
          </c:extLst>
        </c:ser>
        <c:ser>
          <c:idx val="4"/>
          <c:order val="4"/>
          <c:tx>
            <c:strRef>
              <c:f>Tabelle1!$F$17</c:f>
              <c:strCache>
                <c:ptCount val="1"/>
                <c:pt idx="0">
                  <c:v>JR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Tabelle1!$F$18:$F$25</c:f>
              <c:numCache>
                <c:formatCode>#,##0</c:formatCode>
                <c:ptCount val="8"/>
                <c:pt idx="0">
                  <c:v>13574965</c:v>
                </c:pt>
                <c:pt idx="1">
                  <c:v>7606834</c:v>
                </c:pt>
                <c:pt idx="2">
                  <c:v>1321102.45</c:v>
                </c:pt>
                <c:pt idx="3">
                  <c:v>244452.75</c:v>
                </c:pt>
                <c:pt idx="4">
                  <c:v>341143.94</c:v>
                </c:pt>
                <c:pt idx="5">
                  <c:v>5662643.7599999998</c:v>
                </c:pt>
                <c:pt idx="7">
                  <c:v>2281999.2000000002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F3-48C2-9611-9CC6DEA441A0}"/>
            </c:ext>
          </c:extLst>
        </c:ser>
        <c:ser>
          <c:idx val="5"/>
          <c:order val="5"/>
          <c:tx>
            <c:strRef>
              <c:f>Tabelle1!$G$17</c:f>
              <c:strCache>
                <c:ptCount val="1"/>
                <c:pt idx="0">
                  <c:v>JR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Tabelle1!$G$18:$G$25</c:f>
              <c:numCache>
                <c:formatCode>#,##0</c:formatCode>
                <c:ptCount val="8"/>
                <c:pt idx="0">
                  <c:v>13314809</c:v>
                </c:pt>
                <c:pt idx="1">
                  <c:v>8139425.1399999997</c:v>
                </c:pt>
                <c:pt idx="2">
                  <c:v>983016.41</c:v>
                </c:pt>
                <c:pt idx="3">
                  <c:v>145608.5</c:v>
                </c:pt>
                <c:pt idx="4">
                  <c:v>536240.34</c:v>
                </c:pt>
                <c:pt idx="5">
                  <c:v>6004107.25</c:v>
                </c:pt>
                <c:pt idx="6">
                  <c:v>2000000</c:v>
                </c:pt>
                <c:pt idx="7">
                  <c:v>2032172.96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F3-48C2-9611-9CC6DEA441A0}"/>
            </c:ext>
          </c:extLst>
        </c:ser>
        <c:ser>
          <c:idx val="6"/>
          <c:order val="6"/>
          <c:tx>
            <c:strRef>
              <c:f>Tabelle1!$H$17</c:f>
              <c:strCache>
                <c:ptCount val="1"/>
                <c:pt idx="0">
                  <c:v>JR 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Tabelle1!$H$18:$H$25</c:f>
              <c:numCache>
                <c:formatCode>#,##0</c:formatCode>
                <c:ptCount val="8"/>
                <c:pt idx="0">
                  <c:v>13397071</c:v>
                </c:pt>
                <c:pt idx="1">
                  <c:v>7983809.7999999998</c:v>
                </c:pt>
                <c:pt idx="2">
                  <c:v>1294961.1499999999</c:v>
                </c:pt>
                <c:pt idx="3">
                  <c:v>148409.89000000001</c:v>
                </c:pt>
                <c:pt idx="4">
                  <c:v>265480.75</c:v>
                </c:pt>
                <c:pt idx="5">
                  <c:v>5796325.5</c:v>
                </c:pt>
                <c:pt idx="6">
                  <c:v>0</c:v>
                </c:pt>
                <c:pt idx="7">
                  <c:v>2202499.75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F3-48C2-9611-9CC6DEA44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374232"/>
        <c:axId val="528373248"/>
      </c:barChart>
      <c:catAx>
        <c:axId val="52837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8373248"/>
        <c:crosses val="autoZero"/>
        <c:auto val="1"/>
        <c:lblAlgn val="ctr"/>
        <c:lblOffset val="100"/>
        <c:noMultiLvlLbl val="0"/>
      </c:catAx>
      <c:valAx>
        <c:axId val="5283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837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Tabelle1!$B$31</c:f>
              <c:strCache>
                <c:ptCount val="1"/>
                <c:pt idx="0">
                  <c:v>JR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Tabelle1!$B$32:$B$40</c:f>
              <c:numCache>
                <c:formatCode>#,##0</c:formatCode>
                <c:ptCount val="9"/>
                <c:pt idx="0">
                  <c:v>2792405</c:v>
                </c:pt>
                <c:pt idx="1">
                  <c:v>186246</c:v>
                </c:pt>
                <c:pt idx="2">
                  <c:v>6276254</c:v>
                </c:pt>
                <c:pt idx="3">
                  <c:v>608772</c:v>
                </c:pt>
                <c:pt idx="4">
                  <c:v>1831349</c:v>
                </c:pt>
                <c:pt idx="5">
                  <c:v>730113</c:v>
                </c:pt>
                <c:pt idx="6">
                  <c:v>1309218</c:v>
                </c:pt>
                <c:pt idx="7">
                  <c:v>283637</c:v>
                </c:pt>
                <c:pt idx="8">
                  <c:v>89727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5-47F4-9D57-280A637D3FDD}"/>
            </c:ext>
          </c:extLst>
        </c:ser>
        <c:ser>
          <c:idx val="1"/>
          <c:order val="1"/>
          <c:tx>
            <c:strRef>
              <c:f>Tabelle1!$C$31</c:f>
              <c:strCache>
                <c:ptCount val="1"/>
                <c:pt idx="0">
                  <c:v>JR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Tabelle1!$C$32:$C$40</c:f>
              <c:numCache>
                <c:formatCode>#,##0</c:formatCode>
                <c:ptCount val="9"/>
                <c:pt idx="0">
                  <c:v>2692958</c:v>
                </c:pt>
                <c:pt idx="1">
                  <c:v>189464</c:v>
                </c:pt>
                <c:pt idx="2">
                  <c:v>7248726</c:v>
                </c:pt>
                <c:pt idx="3">
                  <c:v>689145</c:v>
                </c:pt>
                <c:pt idx="4">
                  <c:v>1805131</c:v>
                </c:pt>
                <c:pt idx="5">
                  <c:v>539112</c:v>
                </c:pt>
                <c:pt idx="6">
                  <c:v>1743120</c:v>
                </c:pt>
                <c:pt idx="7">
                  <c:v>400219</c:v>
                </c:pt>
                <c:pt idx="8">
                  <c:v>456150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5-47F4-9D57-280A637D3FDD}"/>
            </c:ext>
          </c:extLst>
        </c:ser>
        <c:ser>
          <c:idx val="2"/>
          <c:order val="2"/>
          <c:tx>
            <c:strRef>
              <c:f>Tabelle1!$D$31</c:f>
              <c:strCache>
                <c:ptCount val="1"/>
                <c:pt idx="0">
                  <c:v>JR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Tabelle1!$D$32:$D$40</c:f>
              <c:numCache>
                <c:formatCode>#,##0</c:formatCode>
                <c:ptCount val="9"/>
                <c:pt idx="0">
                  <c:v>2921478.21</c:v>
                </c:pt>
                <c:pt idx="1">
                  <c:v>390574.26</c:v>
                </c:pt>
                <c:pt idx="2">
                  <c:v>7198722.9100000001</c:v>
                </c:pt>
                <c:pt idx="3">
                  <c:v>657716.53</c:v>
                </c:pt>
                <c:pt idx="4">
                  <c:v>1898441.5</c:v>
                </c:pt>
                <c:pt idx="5">
                  <c:v>729920.55</c:v>
                </c:pt>
                <c:pt idx="6">
                  <c:v>1833784.56</c:v>
                </c:pt>
                <c:pt idx="7">
                  <c:v>401620.9</c:v>
                </c:pt>
                <c:pt idx="8">
                  <c:v>206064.12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F5-47F4-9D57-280A637D3FDD}"/>
            </c:ext>
          </c:extLst>
        </c:ser>
        <c:ser>
          <c:idx val="3"/>
          <c:order val="3"/>
          <c:tx>
            <c:strRef>
              <c:f>Tabelle1!$E$31</c:f>
              <c:strCache>
                <c:ptCount val="1"/>
                <c:pt idx="0">
                  <c:v>JR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Tabelle1!$E$32:$E$40</c:f>
              <c:numCache>
                <c:formatCode>#,##0</c:formatCode>
                <c:ptCount val="9"/>
                <c:pt idx="0">
                  <c:v>2824705.04</c:v>
                </c:pt>
                <c:pt idx="1">
                  <c:v>425492.64</c:v>
                </c:pt>
                <c:pt idx="2">
                  <c:v>7328871.0800000001</c:v>
                </c:pt>
                <c:pt idx="3">
                  <c:v>803398.13</c:v>
                </c:pt>
                <c:pt idx="4">
                  <c:v>2126926.7000000002</c:v>
                </c:pt>
                <c:pt idx="5">
                  <c:v>799131.76</c:v>
                </c:pt>
                <c:pt idx="6">
                  <c:v>1922833.84</c:v>
                </c:pt>
                <c:pt idx="7">
                  <c:v>495568.92</c:v>
                </c:pt>
                <c:pt idx="8">
                  <c:v>296203.46999999997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F5-47F4-9D57-280A637D3FDD}"/>
            </c:ext>
          </c:extLst>
        </c:ser>
        <c:ser>
          <c:idx val="4"/>
          <c:order val="4"/>
          <c:tx>
            <c:strRef>
              <c:f>Tabelle1!$F$31</c:f>
              <c:strCache>
                <c:ptCount val="1"/>
                <c:pt idx="0">
                  <c:v>JR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Tabelle1!$F$32:$F$40</c:f>
              <c:numCache>
                <c:formatCode>#,##0</c:formatCode>
                <c:ptCount val="9"/>
                <c:pt idx="0">
                  <c:v>2714364.98</c:v>
                </c:pt>
                <c:pt idx="1">
                  <c:v>523256.79</c:v>
                </c:pt>
                <c:pt idx="2">
                  <c:v>7510025.3600000003</c:v>
                </c:pt>
                <c:pt idx="3">
                  <c:v>714363.48</c:v>
                </c:pt>
                <c:pt idx="4">
                  <c:v>1834575.7</c:v>
                </c:pt>
                <c:pt idx="5">
                  <c:v>704658.72</c:v>
                </c:pt>
                <c:pt idx="6">
                  <c:v>2112890.61</c:v>
                </c:pt>
                <c:pt idx="7">
                  <c:v>523730.5</c:v>
                </c:pt>
                <c:pt idx="8">
                  <c:v>396597.03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5-47F4-9D57-280A637D3FDD}"/>
            </c:ext>
          </c:extLst>
        </c:ser>
        <c:ser>
          <c:idx val="5"/>
          <c:order val="5"/>
          <c:tx>
            <c:strRef>
              <c:f>Tabelle1!$G$31</c:f>
              <c:strCache>
                <c:ptCount val="1"/>
                <c:pt idx="0">
                  <c:v>JR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Tabelle1!$G$32:$G$40</c:f>
              <c:numCache>
                <c:formatCode>#,##0</c:formatCode>
                <c:ptCount val="9"/>
                <c:pt idx="0">
                  <c:v>3193398.75</c:v>
                </c:pt>
                <c:pt idx="1">
                  <c:v>241637.29</c:v>
                </c:pt>
                <c:pt idx="2">
                  <c:v>7288004.0800000001</c:v>
                </c:pt>
                <c:pt idx="3">
                  <c:v>751574.01</c:v>
                </c:pt>
                <c:pt idx="4">
                  <c:v>1867064.1</c:v>
                </c:pt>
                <c:pt idx="5">
                  <c:v>976305.83</c:v>
                </c:pt>
                <c:pt idx="6">
                  <c:v>3689292.55</c:v>
                </c:pt>
                <c:pt idx="7">
                  <c:v>488507.3</c:v>
                </c:pt>
                <c:pt idx="8">
                  <c:v>579414.56999999995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F5-47F4-9D57-280A637D3FDD}"/>
            </c:ext>
          </c:extLst>
        </c:ser>
        <c:ser>
          <c:idx val="6"/>
          <c:order val="6"/>
          <c:tx>
            <c:strRef>
              <c:f>Tabelle1!$H$31</c:f>
              <c:strCache>
                <c:ptCount val="1"/>
                <c:pt idx="0">
                  <c:v>JR 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Tabelle1!$H$32:$H$40</c:f>
              <c:numCache>
                <c:formatCode>#,##0</c:formatCode>
                <c:ptCount val="9"/>
                <c:pt idx="0">
                  <c:v>3182606.66</c:v>
                </c:pt>
                <c:pt idx="1">
                  <c:v>107021.33</c:v>
                </c:pt>
                <c:pt idx="2">
                  <c:v>7516992.3300000001</c:v>
                </c:pt>
                <c:pt idx="3">
                  <c:v>655022.93000000005</c:v>
                </c:pt>
                <c:pt idx="4">
                  <c:v>2134134.4</c:v>
                </c:pt>
                <c:pt idx="5">
                  <c:v>726599.67</c:v>
                </c:pt>
                <c:pt idx="6">
                  <c:v>2094672.63</c:v>
                </c:pt>
                <c:pt idx="7">
                  <c:v>509547.35</c:v>
                </c:pt>
                <c:pt idx="8">
                  <c:v>463435.68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F5-47F4-9D57-280A637D3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762816"/>
        <c:axId val="692761504"/>
      </c:barChart>
      <c:catAx>
        <c:axId val="6927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761504"/>
        <c:crosses val="autoZero"/>
        <c:auto val="1"/>
        <c:lblAlgn val="ctr"/>
        <c:lblOffset val="100"/>
        <c:noMultiLvlLbl val="0"/>
      </c:catAx>
      <c:valAx>
        <c:axId val="6927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7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03" y="2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/>
          <a:lstStyle>
            <a:lvl1pPr algn="r">
              <a:defRPr sz="1200"/>
            </a:lvl1pPr>
          </a:lstStyle>
          <a:p>
            <a:fld id="{67C753AE-7EB2-400E-B1BD-0038F879AB5B}" type="datetimeFigureOut">
              <a:rPr lang="de-CH" smtClean="0"/>
              <a:t>21.06.2022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7" rIns="91428" bIns="45717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633"/>
            <a:ext cx="5438140" cy="4466353"/>
          </a:xfrm>
          <a:prstGeom prst="rect">
            <a:avLst/>
          </a:prstGeom>
        </p:spPr>
        <p:txBody>
          <a:bodyPr vert="horz" lIns="91428" tIns="45717" rIns="91428" bIns="4571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28088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03" y="9428088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 anchor="b"/>
          <a:lstStyle>
            <a:lvl1pPr algn="r">
              <a:defRPr sz="1200"/>
            </a:lvl1pPr>
          </a:lstStyle>
          <a:p>
            <a:fld id="{56673DC7-CD4E-4024-AFD0-4E4776D25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1493838"/>
            <a:ext cx="6345237" cy="8556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de-CH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CH" dirty="0" smtClean="0"/>
              <a:t>Salü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26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100000">
              <a:srgbClr val="009EE0">
                <a:alpha val="14902"/>
              </a:srgbClr>
            </a:gs>
            <a:gs pos="5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00" y="341859"/>
            <a:ext cx="196905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461"/>
          <a:stretch/>
        </p:blipFill>
        <p:spPr bwMode="auto">
          <a:xfrm>
            <a:off x="7137284" y="175927"/>
            <a:ext cx="1575175" cy="5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522288" y="1943100"/>
            <a:ext cx="8189912" cy="4276209"/>
          </a:xfrm>
        </p:spPr>
        <p:txBody>
          <a:bodyPr lIns="0" tIns="0" rIns="0" bIns="0"/>
          <a:lstStyle>
            <a:lvl1pPr>
              <a:defRPr sz="2800" baseline="0">
                <a:solidFill>
                  <a:srgbClr val="009EE0"/>
                </a:solidFill>
              </a:defRPr>
            </a:lvl1pPr>
            <a:lvl2pPr>
              <a:defRPr sz="2400">
                <a:solidFill>
                  <a:srgbClr val="009EE0"/>
                </a:solidFill>
              </a:defRPr>
            </a:lvl2pPr>
            <a:lvl3pPr>
              <a:defRPr sz="2000">
                <a:solidFill>
                  <a:srgbClr val="637079"/>
                </a:solidFill>
              </a:defRPr>
            </a:lvl3pPr>
            <a:lvl4pPr>
              <a:defRPr sz="1800">
                <a:solidFill>
                  <a:srgbClr val="637079"/>
                </a:solidFill>
              </a:defRPr>
            </a:lvl4pPr>
            <a:lvl5pPr>
              <a:defRPr sz="1600">
                <a:solidFill>
                  <a:srgbClr val="637079"/>
                </a:solidFill>
              </a:defRPr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7" y="990600"/>
            <a:ext cx="8190173" cy="9532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rgbClr val="525E6A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21.06.2022</a:t>
            </a:fld>
            <a:endParaRPr lang="de-CH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1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289" y="1493838"/>
            <a:ext cx="6479982" cy="90004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Tschou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6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22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03D5-7E56-4BB3-9954-572953707871}" type="datetime1">
              <a:rPr lang="de-CH" smtClean="0"/>
              <a:t>21.06.2022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4522-91B9-4D5B-B076-A6441C0F514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94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11560" y="1196752"/>
            <a:ext cx="8226176" cy="4527450"/>
          </a:xfrm>
        </p:spPr>
        <p:txBody>
          <a:bodyPr>
            <a:normAutofit/>
          </a:bodyPr>
          <a:lstStyle/>
          <a:p>
            <a:r>
              <a:rPr lang="de-CH" dirty="0" smtClean="0"/>
              <a:t>Parlament communal Ilanz/</a:t>
            </a:r>
            <a:r>
              <a:rPr lang="de-CH" dirty="0" err="1" smtClean="0"/>
              <a:t>Glion</a:t>
            </a:r>
            <a:endParaRPr lang="de-CH" dirty="0" smtClean="0"/>
          </a:p>
          <a:p>
            <a:r>
              <a:rPr lang="de-CH" sz="3200" dirty="0" err="1" smtClean="0"/>
              <a:t>presentaziun</a:t>
            </a:r>
            <a:r>
              <a:rPr lang="de-CH" sz="3200" dirty="0" smtClean="0"/>
              <a:t> dil quen </a:t>
            </a:r>
            <a:r>
              <a:rPr lang="de-CH" sz="3200" dirty="0" err="1" smtClean="0"/>
              <a:t>annual</a:t>
            </a:r>
            <a:r>
              <a:rPr lang="de-CH" sz="3200" dirty="0" smtClean="0"/>
              <a:t> 2021</a:t>
            </a:r>
          </a:p>
          <a:p>
            <a:endParaRPr lang="de-CH" sz="3200" dirty="0" smtClean="0"/>
          </a:p>
          <a:p>
            <a:r>
              <a:rPr lang="de-CH" sz="2000" dirty="0" smtClean="0"/>
              <a:t>Glion, </a:t>
            </a:r>
            <a:r>
              <a:rPr lang="de-CH" sz="2000" dirty="0" smtClean="0"/>
              <a:t>22-06-2022</a:t>
            </a:r>
            <a:endParaRPr lang="de-CH" sz="2000" dirty="0" smtClean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86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 smtClean="0">
                <a:latin typeface="+mj-lt"/>
              </a:rPr>
              <a:t>Finanzierungsrechnung 2009-2021 </a:t>
            </a:r>
            <a:endParaRPr lang="de-CH" sz="2800" dirty="0">
              <a:latin typeface="+mj-lt"/>
            </a:endParaRPr>
          </a:p>
          <a:p>
            <a:endParaRPr lang="de-CH" sz="3600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769947"/>
              </p:ext>
            </p:extLst>
          </p:nvPr>
        </p:nvGraphicFramePr>
        <p:xfrm>
          <a:off x="522287" y="1493837"/>
          <a:ext cx="8442201" cy="409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 smtClean="0">
                <a:latin typeface="+mj-lt"/>
              </a:rPr>
              <a:t>Entwicklung Erträge 2015 - 2021</a:t>
            </a:r>
            <a:endParaRPr lang="de-CH" sz="2800" dirty="0">
              <a:latin typeface="+mj-lt"/>
            </a:endParaRPr>
          </a:p>
          <a:p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746953"/>
              </p:ext>
            </p:extLst>
          </p:nvPr>
        </p:nvGraphicFramePr>
        <p:xfrm>
          <a:off x="611560" y="1556793"/>
          <a:ext cx="7776864" cy="479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6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 smtClean="0"/>
              <a:t>Entwicklung Aufwand 2015 - 2021</a:t>
            </a:r>
            <a:endParaRPr lang="de-CH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013200"/>
              </p:ext>
            </p:extLst>
          </p:nvPr>
        </p:nvGraphicFramePr>
        <p:xfrm>
          <a:off x="683568" y="1556793"/>
          <a:ext cx="7632848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1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 smtClean="0"/>
              <a:t>Total Ertrag / Aufwand, mit Entwicklung pro Kopf</a:t>
            </a:r>
            <a:endParaRPr lang="de-CH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85" y="1772816"/>
            <a:ext cx="7956615" cy="45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 smtClean="0"/>
              <a:t>Nettoaufwand nach Sparten, Vgl. der Jahre 2015 - 2021</a:t>
            </a:r>
            <a:endParaRPr lang="de-CH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803582"/>
              </p:ext>
            </p:extLst>
          </p:nvPr>
        </p:nvGraphicFramePr>
        <p:xfrm>
          <a:off x="611560" y="1556793"/>
          <a:ext cx="792088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0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 smtClean="0"/>
              <a:t>Ausblick auf Finanzplanung IR der Jahre 2024 - 2028</a:t>
            </a:r>
            <a:endParaRPr lang="de-CH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74457" y="1556793"/>
            <a:ext cx="8028892" cy="437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Erneuerung Bahnhof- und Postautoplatz, Ilanz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Erneuerung kombinierter Werkhof </a:t>
            </a:r>
            <a:r>
              <a:rPr lang="de-CH" sz="26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Ilanz</a:t>
            </a:r>
            <a:br>
              <a:rPr lang="de-CH" sz="26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sz="26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(Feuerwehr </a:t>
            </a: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Werkdienst)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Gesamtsanierung Schulanlage Castrisch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Provisorische Turnhalle Ilanz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Erneuerung Meliorationswerke Riein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Sanierung der Wasserversorgung Siat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Sanierung Kirche und Friedhofsanlage St. Martin Ilanz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Ersatz öffentliche Beleuchtung mit LED in allen Fraktionen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de-CH" sz="2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Sanierung Rheinbrücke Ilanz</a:t>
            </a:r>
            <a:endParaRPr lang="de-CH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1493838"/>
            <a:ext cx="7290071" cy="900047"/>
          </a:xfrm>
        </p:spPr>
        <p:txBody>
          <a:bodyPr>
            <a:normAutofit/>
          </a:bodyPr>
          <a:lstStyle/>
          <a:p>
            <a:r>
              <a:rPr lang="de-CH" dirty="0" smtClean="0"/>
              <a:t>Engraziel per </a:t>
            </a:r>
            <a:r>
              <a:rPr lang="de-CH" dirty="0" err="1" smtClean="0"/>
              <a:t>Vossa</a:t>
            </a:r>
            <a:r>
              <a:rPr lang="de-CH" smtClean="0"/>
              <a:t> attenziun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32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Ilanz_Gl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lanz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BD3C64-8DEC-469D-99E1-B22B12146EA7}" vid="{6D428207-8B01-4FB0-9DB5-016E9AB65FB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Praesentation_Ilanz_Glion</Template>
  <TotalTime>0</TotalTime>
  <Words>125</Words>
  <Application>Microsoft Office PowerPoint</Application>
  <PresentationFormat>Bildschirmpräsentation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bold</vt:lpstr>
      <vt:lpstr>Calibri Light</vt:lpstr>
      <vt:lpstr>Symbol</vt:lpstr>
      <vt:lpstr>Times New Roman</vt:lpstr>
      <vt:lpstr>Praesentation_Ilanz_Glion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Engraziel per Vossa attenziun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Aurelio Casanova</dc:creator>
  <cp:lastModifiedBy>Schär Tizian</cp:lastModifiedBy>
  <cp:revision>215</cp:revision>
  <cp:lastPrinted>2022-06-15T14:58:20Z</cp:lastPrinted>
  <dcterms:created xsi:type="dcterms:W3CDTF">2014-02-21T09:26:49Z</dcterms:created>
  <dcterms:modified xsi:type="dcterms:W3CDTF">2022-06-21T11:59:19Z</dcterms:modified>
</cp:coreProperties>
</file>