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8" r:id="rId2"/>
    <p:sldId id="279" r:id="rId3"/>
    <p:sldId id="256" r:id="rId4"/>
    <p:sldId id="257" r:id="rId5"/>
    <p:sldId id="258" r:id="rId6"/>
    <p:sldId id="259" r:id="rId7"/>
    <p:sldId id="260" r:id="rId8"/>
    <p:sldId id="275" r:id="rId9"/>
    <p:sldId id="276" r:id="rId10"/>
    <p:sldId id="277" r:id="rId11"/>
    <p:sldId id="264" r:id="rId12"/>
    <p:sldId id="265" r:id="rId13"/>
    <p:sldId id="266" r:id="rId14"/>
    <p:sldId id="267" r:id="rId15"/>
    <p:sldId id="268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 Bold" panose="020B0604020202020204" charset="0"/>
      <p:regular r:id="rId22"/>
      <p:bold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06C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3" autoAdjust="0"/>
    <p:restoredTop sz="79057" autoAdjust="0"/>
  </p:normalViewPr>
  <p:slideViewPr>
    <p:cSldViewPr>
      <p:cViewPr varScale="1">
        <p:scale>
          <a:sx n="61" d="100"/>
          <a:sy n="61" d="100"/>
        </p:scale>
        <p:origin x="13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ex-pdaten-01.churnet.net\pdaten$\usr200993\Documents\IlanzGlion\Gesundheitspr&#228;vention\4_giuventetgna\parlament%20da%20giuventetgna\Statistica%20giuventetgna%20IlanzGl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ex-pdaten-01.churnet.net\pdaten$\usr200993\Documents\IlanzGlion\Gesundheitspr&#228;vention\4_giuventetgna\parlament%20da%20giuventetgna\Statistica%20giuventetgna%20IlanzGl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'survesta IlanzGlion'!$A$2:$F$3</c:f>
              <c:strCache>
                <c:ptCount val="6"/>
                <c:pt idx="1">
                  <c:v>0-12 onns</c:v>
                </c:pt>
                <c:pt idx="2">
                  <c:v>13-25 onns</c:v>
                </c:pt>
                <c:pt idx="3">
                  <c:v>26-40 onns</c:v>
                </c:pt>
                <c:pt idx="4">
                  <c:v>41-65 onns</c:v>
                </c:pt>
                <c:pt idx="5">
                  <c:v>66+</c:v>
                </c:pt>
              </c:strCache>
              <c:extLst/>
            </c:strRef>
          </c:cat>
          <c:val>
            <c:numRef>
              <c:f>'survesta IlanzGlion'!$A$4:$F$4</c:f>
              <c:numCache>
                <c:formatCode>General</c:formatCode>
                <c:ptCount val="6"/>
                <c:pt idx="1">
                  <c:v>436</c:v>
                </c:pt>
                <c:pt idx="2">
                  <c:v>493</c:v>
                </c:pt>
                <c:pt idx="3">
                  <c:v>647</c:v>
                </c:pt>
                <c:pt idx="4">
                  <c:v>1443</c:v>
                </c:pt>
                <c:pt idx="5">
                  <c:v>1082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5-4C02-9A3D-E22A08D32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373712"/>
        <c:axId val="657373056"/>
      </c:barChart>
      <c:catAx>
        <c:axId val="65737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57373056"/>
        <c:crosses val="autoZero"/>
        <c:auto val="1"/>
        <c:lblAlgn val="ctr"/>
        <c:lblOffset val="100"/>
        <c:noMultiLvlLbl val="0"/>
      </c:catAx>
      <c:valAx>
        <c:axId val="65737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737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152937209561938E-3"/>
          <c:w val="0.9675071091281997"/>
          <c:h val="0.960063538138963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'parlament cefras'!$C$3:$F$3</c:f>
              <c:strCache>
                <c:ptCount val="4"/>
                <c:pt idx="0">
                  <c:v>13-25</c:v>
                </c:pt>
                <c:pt idx="1">
                  <c:v>26-40</c:v>
                </c:pt>
                <c:pt idx="2">
                  <c:v>41-65</c:v>
                </c:pt>
                <c:pt idx="3">
                  <c:v>66+</c:v>
                </c:pt>
              </c:strCache>
            </c:strRef>
          </c:cat>
          <c:val>
            <c:numRef>
              <c:f>'parlament cefras'!$C$4:$F$4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8-4E32-9D59-0E5D3ACCA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586104"/>
        <c:axId val="798587088"/>
      </c:barChart>
      <c:catAx>
        <c:axId val="798586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8587088"/>
        <c:crosses val="autoZero"/>
        <c:auto val="1"/>
        <c:lblAlgn val="ctr"/>
        <c:lblOffset val="100"/>
        <c:noMultiLvlLbl val="0"/>
      </c:catAx>
      <c:valAx>
        <c:axId val="798587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8586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04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10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73DC7-CD4E-4024-AFD0-4E4776D25715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011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09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8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73DC7-CD4E-4024-AFD0-4E4776D25715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4487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76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99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44577" y="2240757"/>
            <a:ext cx="12690474" cy="12834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de-CH" sz="675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CH" dirty="0"/>
              <a:t>Salü</a:t>
            </a:r>
          </a:p>
        </p:txBody>
      </p:sp>
    </p:spTree>
    <p:extLst>
      <p:ext uri="{BB962C8B-B14F-4D97-AF65-F5344CB8AC3E}">
        <p14:creationId xmlns:p14="http://schemas.microsoft.com/office/powerpoint/2010/main" val="2715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bg>
      <p:bgPr>
        <a:gradFill>
          <a:gsLst>
            <a:gs pos="100000">
              <a:srgbClr val="009EE0">
                <a:alpha val="14902"/>
              </a:srgbClr>
            </a:gs>
            <a:gs pos="5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sz="quarter" idx="14" hasCustomPrompt="1"/>
          </p:nvPr>
        </p:nvSpPr>
        <p:spPr>
          <a:xfrm>
            <a:off x="1044576" y="2914651"/>
            <a:ext cx="16379824" cy="6414314"/>
          </a:xfrm>
        </p:spPr>
        <p:txBody>
          <a:bodyPr lIns="0" tIns="0" rIns="0" bIns="0"/>
          <a:lstStyle>
            <a:lvl1pPr>
              <a:defRPr sz="4200" baseline="0">
                <a:solidFill>
                  <a:srgbClr val="009EE0"/>
                </a:solidFill>
              </a:defRPr>
            </a:lvl1pPr>
            <a:lvl2pPr>
              <a:defRPr sz="3600">
                <a:solidFill>
                  <a:srgbClr val="009EE0"/>
                </a:solidFill>
              </a:defRPr>
            </a:lvl2pPr>
            <a:lvl3pPr>
              <a:defRPr sz="3000">
                <a:solidFill>
                  <a:srgbClr val="637079"/>
                </a:solidFill>
              </a:defRPr>
            </a:lvl3pPr>
            <a:lvl4pPr>
              <a:defRPr sz="2700">
                <a:solidFill>
                  <a:srgbClr val="637079"/>
                </a:solidFill>
              </a:defRPr>
            </a:lvl4pPr>
            <a:lvl5pPr>
              <a:defRPr sz="2400">
                <a:solidFill>
                  <a:srgbClr val="637079"/>
                </a:solidFill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44575" y="1485901"/>
            <a:ext cx="16380346" cy="142985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0" b="1">
                <a:solidFill>
                  <a:srgbClr val="525E6A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14.09.2022</a:t>
            </a:fld>
            <a:endParaRPr lang="de-CH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‹Nr.›</a:t>
            </a:fld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4" y="529187"/>
            <a:ext cx="3944112" cy="6629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69" y="445223"/>
            <a:ext cx="4968550" cy="78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/>
              <a:t>Nova </a:t>
            </a:r>
            <a:r>
              <a:rPr lang="de-CH" dirty="0" err="1"/>
              <a:t>cumissiun</a:t>
            </a:r>
            <a:r>
              <a:rPr lang="de-CH" dirty="0"/>
              <a:t> da </a:t>
            </a:r>
            <a:r>
              <a:rPr lang="de-CH" dirty="0" err="1"/>
              <a:t>giuventetgna</a:t>
            </a:r>
            <a:r>
              <a:rPr lang="de-CH" dirty="0"/>
              <a:t> Ilanz/</a:t>
            </a:r>
            <a:r>
              <a:rPr lang="de-CH" dirty="0" err="1"/>
              <a:t>Glion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05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lanz/Glion | Surselva">
            <a:extLst>
              <a:ext uri="{FF2B5EF4-FFF2-40B4-BE49-F238E27FC236}">
                <a16:creationId xmlns:a16="http://schemas.microsoft.com/office/drawing/2014/main" id="{FC2F4C79-0F3C-0F94-2F6A-29E27925C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53E1B8F-14F5-2351-CF7F-1B2EFF71D3C7}"/>
              </a:ext>
            </a:extLst>
          </p:cNvPr>
          <p:cNvSpPr txBox="1"/>
          <p:nvPr/>
        </p:nvSpPr>
        <p:spPr>
          <a:xfrm>
            <a:off x="1038225" y="971551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sp>
        <p:nvSpPr>
          <p:cNvPr id="6" name="TextBox 6"/>
          <p:cNvSpPr txBox="1"/>
          <p:nvPr/>
        </p:nvSpPr>
        <p:spPr>
          <a:xfrm>
            <a:off x="2241321" y="2458801"/>
            <a:ext cx="11243307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b="1" spc="450" err="1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Ziele</a:t>
            </a:r>
            <a:endParaRPr lang="en-US" sz="4800" b="1" spc="450">
              <a:solidFill>
                <a:srgbClr val="009FE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41320" y="3781949"/>
            <a:ext cx="13723205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2400" err="1">
                <a:solidFill>
                  <a:srgbClr val="54606C"/>
                </a:solidFill>
                <a:latin typeface="Roboto"/>
              </a:rPr>
              <a:t>lebendige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und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nachhaltige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Partizipation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ermöglichen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sz="2400" err="1">
                <a:solidFill>
                  <a:srgbClr val="54606C"/>
                </a:solidFill>
                <a:latin typeface="Roboto"/>
              </a:rPr>
              <a:t>Jugendthemen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erarbeiten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,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welche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weiterverfolgt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werden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sollen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sz="2400" err="1">
                <a:solidFill>
                  <a:srgbClr val="54606C"/>
                </a:solidFill>
                <a:latin typeface="Roboto"/>
              </a:rPr>
              <a:t>Jugendliche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vernetzen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sz="2400" err="1">
                <a:solidFill>
                  <a:srgbClr val="54606C"/>
                </a:solidFill>
                <a:latin typeface="Roboto"/>
              </a:rPr>
              <a:t>aktiven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Beitrag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zur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Förderung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des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Milizsystems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leisten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523DF77-594A-D9A6-1783-585D71117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01600" y="4744344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lanz/Glion | Surselva">
            <a:extLst>
              <a:ext uri="{FF2B5EF4-FFF2-40B4-BE49-F238E27FC236}">
                <a16:creationId xmlns:a16="http://schemas.microsoft.com/office/drawing/2014/main" id="{0DAC1FD3-9525-5A75-1DB8-46AF53D12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1A1993E-47E2-77B5-543C-0CEF5ED78860}"/>
              </a:ext>
            </a:extLst>
          </p:cNvPr>
          <p:cNvSpPr txBox="1"/>
          <p:nvPr/>
        </p:nvSpPr>
        <p:spPr>
          <a:xfrm>
            <a:off x="1038225" y="971551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sp>
        <p:nvSpPr>
          <p:cNvPr id="2" name="TextBox 2"/>
          <p:cNvSpPr txBox="1"/>
          <p:nvPr/>
        </p:nvSpPr>
        <p:spPr>
          <a:xfrm>
            <a:off x="2241321" y="2458801"/>
            <a:ext cx="11243307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b="1" spc="450" err="1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Organisation</a:t>
            </a:r>
            <a:endParaRPr lang="en-US" sz="4800" b="1" spc="450">
              <a:solidFill>
                <a:srgbClr val="009FE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41320" y="3781947"/>
            <a:ext cx="13723205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2400">
                <a:solidFill>
                  <a:srgbClr val="54606C"/>
                </a:solidFill>
                <a:latin typeface="Roboto"/>
              </a:rPr>
              <a:t>Alle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zwei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Jahre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mit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Jugendlichen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und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jungen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Erwachsenen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zwischen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13 und 25 Jahren </a:t>
            </a:r>
          </a:p>
          <a:p>
            <a:pPr>
              <a:lnSpc>
                <a:spcPts val="4800"/>
              </a:lnSpc>
            </a:pPr>
            <a:r>
              <a:rPr lang="en-US" sz="2400">
                <a:solidFill>
                  <a:srgbClr val="54606C"/>
                </a:solidFill>
                <a:latin typeface="Roboto"/>
              </a:rPr>
              <a:t>Session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wird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vom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Präsidium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des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Parlamentes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geleitet</a:t>
            </a:r>
            <a:endParaRPr lang="en-US" sz="240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4800"/>
              </a:lnSpc>
            </a:pPr>
            <a:r>
              <a:rPr lang="en-US" sz="2400" err="1">
                <a:solidFill>
                  <a:srgbClr val="54606C"/>
                </a:solidFill>
                <a:latin typeface="Roboto"/>
              </a:rPr>
              <a:t>Parlamentarier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stehen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den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Jugendlichen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als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Coaches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zur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Seite</a:t>
            </a:r>
            <a:endParaRPr lang="en-US" sz="2400">
              <a:solidFill>
                <a:srgbClr val="54606C"/>
              </a:solidFill>
              <a:latin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4641BF2-FC44-23A6-B68F-D423479BA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73000" y="4711688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lanz/Glion | Surselva">
            <a:extLst>
              <a:ext uri="{FF2B5EF4-FFF2-40B4-BE49-F238E27FC236}">
                <a16:creationId xmlns:a16="http://schemas.microsoft.com/office/drawing/2014/main" id="{CA4BF8AC-F410-5969-F39C-A1E6F3A84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9A84FF4-CFA7-9AA5-96A7-CEE551B209E0}"/>
              </a:ext>
            </a:extLst>
          </p:cNvPr>
          <p:cNvSpPr txBox="1"/>
          <p:nvPr/>
        </p:nvSpPr>
        <p:spPr>
          <a:xfrm>
            <a:off x="1038225" y="971551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sp>
        <p:nvSpPr>
          <p:cNvPr id="2" name="TextBox 2"/>
          <p:cNvSpPr txBox="1"/>
          <p:nvPr/>
        </p:nvSpPr>
        <p:spPr>
          <a:xfrm>
            <a:off x="2241321" y="2458801"/>
            <a:ext cx="11243307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b="1" spc="450" err="1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Finanzierung</a:t>
            </a:r>
            <a:endParaRPr lang="en-US" sz="4800" b="1" spc="450">
              <a:solidFill>
                <a:srgbClr val="009FE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41322" y="3781948"/>
            <a:ext cx="14084156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2400" err="1">
                <a:solidFill>
                  <a:srgbClr val="54606C"/>
                </a:solidFill>
                <a:latin typeface="Roboto"/>
              </a:rPr>
              <a:t>Mitglieder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erhalten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Sitzungsgeld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gemäss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Art. 11 des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Entschädigungsgesetz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der Gemeinde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Ilanz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/ Glion</a:t>
            </a:r>
          </a:p>
          <a:p>
            <a:pPr>
              <a:lnSpc>
                <a:spcPts val="4800"/>
              </a:lnSpc>
            </a:pPr>
            <a:r>
              <a:rPr lang="en-US" sz="2400">
                <a:solidFill>
                  <a:srgbClr val="54606C"/>
                </a:solidFill>
                <a:latin typeface="Roboto"/>
              </a:rPr>
              <a:t>Die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Teilnehmenden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der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Jugendsession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werden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nicht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entschädigt</a:t>
            </a:r>
            <a:endParaRPr lang="en-US" sz="240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4800"/>
              </a:lnSpc>
            </a:pPr>
            <a:r>
              <a:rPr lang="en-US" sz="2400">
                <a:solidFill>
                  <a:srgbClr val="54606C"/>
                </a:solidFill>
                <a:latin typeface="Roboto"/>
              </a:rPr>
              <a:t>Der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Jugendkommission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stehen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10'000Fr.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zur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Verfügung</a:t>
            </a:r>
            <a:endParaRPr lang="en-US" sz="240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4800"/>
              </a:lnSpc>
            </a:pPr>
            <a:r>
              <a:rPr lang="en-US" sz="2400">
                <a:solidFill>
                  <a:srgbClr val="54606C"/>
                </a:solidFill>
                <a:latin typeface="Roboto"/>
              </a:rPr>
              <a:t>Für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Projekte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,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welche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den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Betrag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übersteigen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,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werden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Gesuche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an den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Gemeindevorstand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gestellt</a:t>
            </a:r>
            <a:endParaRPr lang="en-US" sz="240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4800"/>
              </a:lnSpc>
            </a:pPr>
            <a:r>
              <a:rPr lang="en-US" sz="2400">
                <a:solidFill>
                  <a:srgbClr val="54606C"/>
                </a:solidFill>
                <a:latin typeface="Roboto"/>
              </a:rPr>
              <a:t>Für die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Organisation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der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Jugendsession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stehen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zudem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5'000Fr.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zur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Verfügung</a:t>
            </a:r>
            <a:endParaRPr lang="en-US" sz="2400">
              <a:solidFill>
                <a:srgbClr val="54606C"/>
              </a:solidFill>
              <a:latin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7432845-99CE-E19A-AFA2-A647FE2D4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98572" y="6108064"/>
            <a:ext cx="3537846" cy="2846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lanz/Glion | Surselva">
            <a:extLst>
              <a:ext uri="{FF2B5EF4-FFF2-40B4-BE49-F238E27FC236}">
                <a16:creationId xmlns:a16="http://schemas.microsoft.com/office/drawing/2014/main" id="{08ECA925-621B-076E-C2A1-91340B018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9FAD132-5DD4-39B4-C0B7-C95051211B96}"/>
              </a:ext>
            </a:extLst>
          </p:cNvPr>
          <p:cNvSpPr txBox="1"/>
          <p:nvPr/>
        </p:nvSpPr>
        <p:spPr>
          <a:xfrm>
            <a:off x="1038225" y="971551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627" y="1338707"/>
            <a:ext cx="3391356" cy="31755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241321" y="2458801"/>
            <a:ext cx="11243307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b="1" spc="450" err="1">
                <a:solidFill>
                  <a:srgbClr val="009FE3"/>
                </a:solidFill>
                <a:latin typeface="Roboto "/>
              </a:rPr>
              <a:t>Zeitplan</a:t>
            </a:r>
            <a:endParaRPr lang="en-US" sz="4800" b="1" spc="450">
              <a:solidFill>
                <a:srgbClr val="009FE3"/>
              </a:solidFill>
              <a:latin typeface="Roboto 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41320" y="3638438"/>
            <a:ext cx="3057983" cy="55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März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2022 </a:t>
            </a:r>
          </a:p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März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/April 2022</a:t>
            </a:r>
          </a:p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54606C"/>
                </a:solidFill>
                <a:latin typeface="Roboto"/>
              </a:rPr>
              <a:t>Mai 2022</a:t>
            </a:r>
          </a:p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Anfang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Juni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2022</a:t>
            </a:r>
          </a:p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54606C"/>
                </a:solidFill>
                <a:latin typeface="Roboto"/>
              </a:rPr>
              <a:t>28.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Juni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2022</a:t>
            </a:r>
          </a:p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54606C"/>
                </a:solidFill>
                <a:latin typeface="Roboto"/>
              </a:rPr>
              <a:t>12. September 2022</a:t>
            </a:r>
          </a:p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54606C"/>
                </a:solidFill>
                <a:latin typeface="Roboto"/>
              </a:rPr>
              <a:t>14. September 2022</a:t>
            </a:r>
          </a:p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54606C"/>
                </a:solidFill>
                <a:latin typeface="Roboto"/>
              </a:rPr>
              <a:t>27. September</a:t>
            </a:r>
          </a:p>
          <a:p>
            <a:pPr>
              <a:lnSpc>
                <a:spcPts val="3600"/>
              </a:lnSpc>
            </a:pPr>
            <a:endParaRPr lang="en-US" sz="2400" dirty="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54606C"/>
                </a:solidFill>
                <a:latin typeface="Roboto"/>
              </a:rPr>
              <a:t>28.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Dezember</a:t>
            </a:r>
            <a:endParaRPr lang="en-US" sz="2400" dirty="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54606C"/>
                </a:solidFill>
                <a:latin typeface="Roboto"/>
              </a:rPr>
              <a:t>14.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Januar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2023</a:t>
            </a:r>
          </a:p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54606C"/>
                </a:solidFill>
                <a:latin typeface="Roboto"/>
              </a:rPr>
              <a:t>29. April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37184" y="3638438"/>
            <a:ext cx="11464967" cy="55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Erstes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Treffen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mit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interessierten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Jugendlichen</a:t>
            </a:r>
            <a:endParaRPr lang="en-US" sz="2400" dirty="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Fertigstellung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1.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Entwurf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Konzept</a:t>
            </a:r>
            <a:endParaRPr lang="en-US" sz="2400" dirty="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54606C"/>
                </a:solidFill>
                <a:latin typeface="Roboto"/>
              </a:rPr>
              <a:t>Online-Workshop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mit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Luis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Maiorini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, DSJ</a:t>
            </a:r>
          </a:p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Überarbeitung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Konzept</a:t>
            </a:r>
            <a:endParaRPr lang="en-US" sz="2400" dirty="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Vorstellung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Konzeptentwurf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an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Gemeindevorstandssitzung</a:t>
            </a:r>
            <a:endParaRPr lang="en-US" sz="2400" dirty="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Vorstellung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Konzept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und Idee in der OS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Ilanz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/Glion </a:t>
            </a:r>
          </a:p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Vorstellung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durch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Initiantinnen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vor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Gemeindeparlament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Ilanz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/Glion</a:t>
            </a:r>
          </a:p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Genehmigung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des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Reglements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für die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Jugendkommission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und Wahl der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Mitglieder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durch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Gemeindevorstand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54606C"/>
                </a:solidFill>
                <a:latin typeface="Roboto"/>
              </a:rPr>
              <a:t>Stand am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Schnapsmarkt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Ilanz</a:t>
            </a:r>
            <a:endParaRPr lang="en-US" sz="2400" dirty="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KickOff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mit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allen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Generationen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der Gemeinde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Ilanz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/Glion</a:t>
            </a:r>
          </a:p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Erste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Jugendsession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lanz/Glion | Surselva">
            <a:extLst>
              <a:ext uri="{FF2B5EF4-FFF2-40B4-BE49-F238E27FC236}">
                <a16:creationId xmlns:a16="http://schemas.microsoft.com/office/drawing/2014/main" id="{5F6D5C76-8C9B-0795-4C37-E9CB1ADC8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DC67FF7-4022-5E90-3F2D-7DEFB0E215A6}"/>
              </a:ext>
            </a:extLst>
          </p:cNvPr>
          <p:cNvSpPr txBox="1"/>
          <p:nvPr/>
        </p:nvSpPr>
        <p:spPr>
          <a:xfrm>
            <a:off x="1038225" y="971551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sp>
        <p:nvSpPr>
          <p:cNvPr id="2" name="TextBox 2"/>
          <p:cNvSpPr txBox="1"/>
          <p:nvPr/>
        </p:nvSpPr>
        <p:spPr>
          <a:xfrm>
            <a:off x="5471593" y="4470401"/>
            <a:ext cx="3672410" cy="1134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0"/>
              </a:lnSpc>
            </a:pPr>
            <a:r>
              <a:rPr lang="en-US" sz="6000" b="1" spc="900" err="1">
                <a:solidFill>
                  <a:srgbClr val="009FE3"/>
                </a:solidFill>
                <a:latin typeface="Roboto "/>
              </a:rPr>
              <a:t>Fragen</a:t>
            </a:r>
            <a:endParaRPr lang="en-US" sz="6000" b="1" spc="900">
              <a:solidFill>
                <a:srgbClr val="009FE3"/>
              </a:solidFill>
              <a:latin typeface="Roboto 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00923">
            <a:off x="10201955" y="2706133"/>
            <a:ext cx="4032738" cy="48747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lanz/Glion | Surselva">
            <a:extLst>
              <a:ext uri="{FF2B5EF4-FFF2-40B4-BE49-F238E27FC236}">
                <a16:creationId xmlns:a16="http://schemas.microsoft.com/office/drawing/2014/main" id="{21096482-EAA1-EEA5-3632-14F05C384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B05715-A979-7446-1C8B-3B693AE6C65B}"/>
              </a:ext>
            </a:extLst>
          </p:cNvPr>
          <p:cNvSpPr txBox="1"/>
          <p:nvPr/>
        </p:nvSpPr>
        <p:spPr>
          <a:xfrm>
            <a:off x="1038225" y="971551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26260" y="4584570"/>
            <a:ext cx="3635480" cy="417671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34726" y="2992247"/>
            <a:ext cx="15662668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0"/>
              </a:lnSpc>
            </a:pPr>
            <a:r>
              <a:rPr lang="en-US" sz="6000" b="1" spc="450" dirty="0" err="1">
                <a:solidFill>
                  <a:srgbClr val="009FE3"/>
                </a:solidFill>
                <a:latin typeface="Roboto "/>
              </a:rPr>
              <a:t>Vielen</a:t>
            </a:r>
            <a:r>
              <a:rPr lang="en-US" sz="6000" b="1" spc="450" dirty="0">
                <a:solidFill>
                  <a:srgbClr val="009FE3"/>
                </a:solidFill>
                <a:latin typeface="Roboto "/>
              </a:rPr>
              <a:t> Dank </a:t>
            </a:r>
            <a:r>
              <a:rPr lang="en-US" sz="6000" b="1" spc="450" dirty="0" err="1">
                <a:solidFill>
                  <a:srgbClr val="009FE3"/>
                </a:solidFill>
                <a:latin typeface="Roboto "/>
              </a:rPr>
              <a:t>für</a:t>
            </a:r>
            <a:r>
              <a:rPr lang="en-US" sz="6000" b="1" spc="450" dirty="0">
                <a:solidFill>
                  <a:srgbClr val="009FE3"/>
                </a:solidFill>
                <a:latin typeface="Roboto "/>
              </a:rPr>
              <a:t> </a:t>
            </a:r>
            <a:r>
              <a:rPr lang="en-US" sz="6000" b="1" spc="450" dirty="0" err="1">
                <a:solidFill>
                  <a:srgbClr val="009FE3"/>
                </a:solidFill>
                <a:latin typeface="Roboto "/>
              </a:rPr>
              <a:t>Eure</a:t>
            </a:r>
            <a:r>
              <a:rPr lang="en-US" sz="6000" b="1" spc="450" dirty="0">
                <a:solidFill>
                  <a:srgbClr val="009FE3"/>
                </a:solidFill>
                <a:latin typeface="Roboto "/>
              </a:rPr>
              <a:t> </a:t>
            </a:r>
            <a:r>
              <a:rPr lang="en-US" sz="6000" b="1" spc="450" dirty="0" err="1">
                <a:solidFill>
                  <a:srgbClr val="009FE3"/>
                </a:solidFill>
                <a:latin typeface="Roboto "/>
              </a:rPr>
              <a:t>Aufmerksamkeit</a:t>
            </a:r>
            <a:endParaRPr lang="en-US" sz="6000" b="1" spc="450" dirty="0">
              <a:solidFill>
                <a:srgbClr val="009FE3"/>
              </a:solidFill>
              <a:latin typeface="Roboto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961562"/>
              </p:ext>
            </p:extLst>
          </p:nvPr>
        </p:nvGraphicFramePr>
        <p:xfrm>
          <a:off x="3733800" y="1866900"/>
          <a:ext cx="12529392" cy="74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/>
          </p:nvPr>
        </p:nvGraphicFramePr>
        <p:xfrm>
          <a:off x="7543800" y="2095257"/>
          <a:ext cx="8598804" cy="699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31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anz/Glion | Surselva">
            <a:extLst>
              <a:ext uri="{FF2B5EF4-FFF2-40B4-BE49-F238E27FC236}">
                <a16:creationId xmlns:a16="http://schemas.microsoft.com/office/drawing/2014/main" id="{617E700D-6FAF-4430-6605-29A54C245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3011912" y="3789866"/>
            <a:ext cx="11085089" cy="1173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0"/>
              </a:lnSpc>
            </a:pPr>
            <a:r>
              <a:rPr lang="en-US" sz="7200" spc="1001" err="1">
                <a:solidFill>
                  <a:schemeClr val="bg1"/>
                </a:solidFill>
                <a:latin typeface="Roboto Bold"/>
              </a:rPr>
              <a:t>Jugendkommission</a:t>
            </a:r>
            <a:endParaRPr lang="en-US" sz="7200" spc="1001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11912" y="5394534"/>
            <a:ext cx="6348113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 spc="800">
                <a:solidFill>
                  <a:schemeClr val="bg1"/>
                </a:solidFill>
                <a:latin typeface="Roboto Bold"/>
              </a:rPr>
              <a:t>GEMEINDE ILANZ / GLION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56768" y="9788017"/>
            <a:ext cx="237053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1"/>
              </a:lnSpc>
            </a:pPr>
            <a:r>
              <a:rPr lang="en-US" sz="2000">
                <a:solidFill>
                  <a:schemeClr val="bg1"/>
                </a:solidFill>
                <a:latin typeface="Roboto"/>
              </a:rPr>
              <a:t>September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lanz/Glion | Surselva">
            <a:extLst>
              <a:ext uri="{FF2B5EF4-FFF2-40B4-BE49-F238E27FC236}">
                <a16:creationId xmlns:a16="http://schemas.microsoft.com/office/drawing/2014/main" id="{6C26484B-56D6-EE05-4E80-7FD8B7CF3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39BE6CC-BED5-2042-9C0E-6DA5263F9EBF}"/>
              </a:ext>
            </a:extLst>
          </p:cNvPr>
          <p:cNvSpPr txBox="1"/>
          <p:nvPr/>
        </p:nvSpPr>
        <p:spPr>
          <a:xfrm>
            <a:off x="1014416" y="931033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sp>
        <p:nvSpPr>
          <p:cNvPr id="2" name="TextBox 2"/>
          <p:cNvSpPr txBox="1"/>
          <p:nvPr/>
        </p:nvSpPr>
        <p:spPr>
          <a:xfrm>
            <a:off x="2241322" y="2458801"/>
            <a:ext cx="4246382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b="1" spc="450" err="1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Inhalt</a:t>
            </a:r>
            <a:endParaRPr lang="en-US" sz="4800" b="1" spc="450">
              <a:solidFill>
                <a:srgbClr val="009FE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41320" y="3791474"/>
            <a:ext cx="5537382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de-CH" sz="2399" b="1">
                <a:solidFill>
                  <a:srgbClr val="525E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Die Jugendkommission Ilanz / </a:t>
            </a:r>
            <a:r>
              <a:rPr lang="de-CH" sz="2399" b="1" err="1">
                <a:solidFill>
                  <a:srgbClr val="525E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Glion</a:t>
            </a:r>
            <a:endParaRPr lang="de-CH" sz="2399" b="1">
              <a:solidFill>
                <a:srgbClr val="525E6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4799"/>
              </a:lnSpc>
            </a:pPr>
            <a:r>
              <a:rPr lang="de-CH" sz="2399">
                <a:solidFill>
                  <a:srgbClr val="525E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Vorschlag für die Zusammensetzung</a:t>
            </a:r>
          </a:p>
          <a:p>
            <a:pPr>
              <a:lnSpc>
                <a:spcPts val="4799"/>
              </a:lnSpc>
            </a:pPr>
            <a:r>
              <a:rPr lang="de-CH" sz="2399">
                <a:solidFill>
                  <a:srgbClr val="525E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Aufgaben der Jugendkommission</a:t>
            </a:r>
          </a:p>
          <a:p>
            <a:pPr>
              <a:lnSpc>
                <a:spcPts val="4799"/>
              </a:lnSpc>
            </a:pPr>
            <a:r>
              <a:rPr lang="de-CH" sz="2399">
                <a:solidFill>
                  <a:srgbClr val="525E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Kompetenzen der Jugendkommission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31227" y="3791473"/>
            <a:ext cx="4353089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2399" b="1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Die </a:t>
            </a:r>
            <a:r>
              <a:rPr lang="en-US" sz="2399" b="1" err="1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Jugendsession</a:t>
            </a:r>
            <a:endParaRPr lang="en-US" sz="2399" b="1">
              <a:solidFill>
                <a:srgbClr val="5460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4799"/>
              </a:lnSpc>
            </a:pPr>
            <a:r>
              <a:rPr lang="en-US" sz="2399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Was </a:t>
            </a:r>
            <a:r>
              <a:rPr lang="en-US" sz="2399" err="1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ist</a:t>
            </a:r>
            <a:r>
              <a:rPr lang="en-US" sz="2399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99" err="1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eine</a:t>
            </a:r>
            <a:r>
              <a:rPr lang="en-US" sz="2399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99" err="1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Jugendsession</a:t>
            </a:r>
            <a:r>
              <a:rPr lang="en-US" sz="2399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  <a:p>
            <a:pPr>
              <a:lnSpc>
                <a:spcPts val="4799"/>
              </a:lnSpc>
            </a:pPr>
            <a:r>
              <a:rPr lang="en-US" sz="2399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399" err="1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Ziele</a:t>
            </a:r>
            <a:endParaRPr lang="en-US" sz="2399">
              <a:solidFill>
                <a:srgbClr val="5460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4799"/>
              </a:lnSpc>
            </a:pPr>
            <a:r>
              <a:rPr lang="en-US" sz="2399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399" err="1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Organisation</a:t>
            </a:r>
            <a:endParaRPr lang="en-US" sz="2399">
              <a:solidFill>
                <a:srgbClr val="5460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4799"/>
              </a:lnSpc>
            </a:pPr>
            <a:r>
              <a:rPr lang="en-US" sz="2399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399" err="1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Finanzierung</a:t>
            </a:r>
            <a:endParaRPr lang="en-US" sz="2399">
              <a:solidFill>
                <a:srgbClr val="5460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436841" y="4239149"/>
            <a:ext cx="120963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2399" b="1" err="1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Zeitplan</a:t>
            </a:r>
            <a:endParaRPr lang="en-US" sz="2399" b="1">
              <a:solidFill>
                <a:srgbClr val="5460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4799"/>
              </a:lnSpc>
            </a:pPr>
            <a:r>
              <a:rPr lang="en-US" sz="2399" b="1" err="1">
                <a:solidFill>
                  <a:srgbClr val="5460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Fragen</a:t>
            </a:r>
            <a:endParaRPr lang="en-US" sz="2399" b="1">
              <a:solidFill>
                <a:srgbClr val="5460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lanz/Glion | Surselva">
            <a:extLst>
              <a:ext uri="{FF2B5EF4-FFF2-40B4-BE49-F238E27FC236}">
                <a16:creationId xmlns:a16="http://schemas.microsoft.com/office/drawing/2014/main" id="{0297B12F-BA01-3E20-614C-00072119D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39E8F30-173B-BE19-6495-C7212984CE47}"/>
              </a:ext>
            </a:extLst>
          </p:cNvPr>
          <p:cNvSpPr txBox="1"/>
          <p:nvPr/>
        </p:nvSpPr>
        <p:spPr>
          <a:xfrm>
            <a:off x="1038225" y="971551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sp>
        <p:nvSpPr>
          <p:cNvPr id="2" name="TextBox 2"/>
          <p:cNvSpPr txBox="1"/>
          <p:nvPr/>
        </p:nvSpPr>
        <p:spPr>
          <a:xfrm>
            <a:off x="2241321" y="2458801"/>
            <a:ext cx="13059363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b="1" spc="450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Die </a:t>
            </a:r>
            <a:r>
              <a:rPr lang="en-US" sz="4800" b="1" spc="450" err="1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Jugendkommission</a:t>
            </a:r>
            <a:r>
              <a:rPr lang="en-US" sz="4800" b="1" spc="450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spc="450" err="1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Ilanz</a:t>
            </a:r>
            <a:r>
              <a:rPr lang="en-US" sz="4800" b="1" spc="450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/ Glion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58585" y="4377515"/>
            <a:ext cx="13723205" cy="187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1"/>
              </a:lnSpc>
            </a:pPr>
            <a:r>
              <a:rPr lang="en-US" sz="3600">
                <a:solidFill>
                  <a:srgbClr val="54606C"/>
                </a:solidFill>
                <a:latin typeface="Roboto"/>
              </a:rPr>
              <a:t>"In der Gemeinde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Ilanz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 / Glion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fehlt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eine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Kommission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, in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welcher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Jugendliche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 und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junge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Erwachsene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 die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Anliegen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ihrer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 Generation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einbringen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können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."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lanz/Glion | Surselva">
            <a:extLst>
              <a:ext uri="{FF2B5EF4-FFF2-40B4-BE49-F238E27FC236}">
                <a16:creationId xmlns:a16="http://schemas.microsoft.com/office/drawing/2014/main" id="{2A63797B-6DA0-97CA-A964-C69330E00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936254D-F68D-24C8-0477-F804CB353EAF}"/>
              </a:ext>
            </a:extLst>
          </p:cNvPr>
          <p:cNvSpPr txBox="1"/>
          <p:nvPr/>
        </p:nvSpPr>
        <p:spPr>
          <a:xfrm>
            <a:off x="1038225" y="971551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sp>
        <p:nvSpPr>
          <p:cNvPr id="7" name="TextBox 7"/>
          <p:cNvSpPr txBox="1"/>
          <p:nvPr/>
        </p:nvSpPr>
        <p:spPr>
          <a:xfrm>
            <a:off x="2241319" y="2458801"/>
            <a:ext cx="12951353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b="1" spc="450" err="1">
                <a:solidFill>
                  <a:srgbClr val="009FE3"/>
                </a:solidFill>
                <a:latin typeface="Roboto "/>
              </a:rPr>
              <a:t>Vorschlag</a:t>
            </a:r>
            <a:r>
              <a:rPr lang="en-US" sz="4800" b="1" spc="450">
                <a:solidFill>
                  <a:srgbClr val="009FE3"/>
                </a:solidFill>
                <a:latin typeface="Roboto "/>
              </a:rPr>
              <a:t> für die </a:t>
            </a:r>
            <a:r>
              <a:rPr lang="en-US" sz="4800" b="1" spc="450" err="1">
                <a:solidFill>
                  <a:srgbClr val="009FE3"/>
                </a:solidFill>
                <a:latin typeface="Roboto "/>
              </a:rPr>
              <a:t>Zusammensetzung</a:t>
            </a:r>
            <a:endParaRPr lang="en-US" sz="4800" b="1" spc="450">
              <a:solidFill>
                <a:srgbClr val="009FE3"/>
              </a:solidFill>
              <a:latin typeface="Roboto 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41320" y="3781948"/>
            <a:ext cx="13723205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2400" b="1" err="1">
                <a:solidFill>
                  <a:srgbClr val="54606C"/>
                </a:solidFill>
                <a:latin typeface="Roboto "/>
              </a:rPr>
              <a:t>mindestens</a:t>
            </a:r>
            <a:r>
              <a:rPr lang="en-US" sz="2400" b="1">
                <a:solidFill>
                  <a:srgbClr val="54606C"/>
                </a:solidFill>
                <a:latin typeface="Roboto "/>
              </a:rPr>
              <a:t> 7 </a:t>
            </a:r>
            <a:r>
              <a:rPr lang="en-US" sz="2400" b="1" err="1">
                <a:solidFill>
                  <a:srgbClr val="54606C"/>
                </a:solidFill>
                <a:latin typeface="Roboto "/>
              </a:rPr>
              <a:t>Personen</a:t>
            </a:r>
            <a:r>
              <a:rPr lang="en-US" sz="2400" b="1">
                <a:solidFill>
                  <a:srgbClr val="54606C"/>
                </a:solidFill>
                <a:latin typeface="Roboto 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sz="2400">
                <a:solidFill>
                  <a:srgbClr val="54606C"/>
                </a:solidFill>
                <a:latin typeface="Roboto "/>
              </a:rPr>
              <a:t>   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mindestens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2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Schülerinnen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oder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Schüler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der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Oberstufe</a:t>
            </a:r>
            <a:endParaRPr lang="en-US" sz="2400">
              <a:solidFill>
                <a:srgbClr val="54606C"/>
              </a:solidFill>
              <a:latin typeface="Roboto "/>
            </a:endParaRPr>
          </a:p>
          <a:p>
            <a:pPr>
              <a:lnSpc>
                <a:spcPts val="4800"/>
              </a:lnSpc>
            </a:pPr>
            <a:r>
              <a:rPr lang="en-US" sz="2400">
                <a:solidFill>
                  <a:srgbClr val="54606C"/>
                </a:solidFill>
                <a:latin typeface="Roboto "/>
              </a:rPr>
              <a:t>   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mindestens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2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junge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Erwachsene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zwischen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16 und 25 Jahren </a:t>
            </a:r>
          </a:p>
          <a:p>
            <a:pPr>
              <a:lnSpc>
                <a:spcPts val="4800"/>
              </a:lnSpc>
            </a:pPr>
            <a:r>
              <a:rPr lang="en-US" sz="2400">
                <a:solidFill>
                  <a:srgbClr val="54606C"/>
                </a:solidFill>
                <a:latin typeface="Roboto "/>
              </a:rPr>
              <a:t>   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eine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Vertretung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des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Gemeindevorstandes</a:t>
            </a:r>
            <a:endParaRPr lang="en-US" sz="2400">
              <a:solidFill>
                <a:srgbClr val="54606C"/>
              </a:solidFill>
              <a:latin typeface="Roboto "/>
            </a:endParaRPr>
          </a:p>
          <a:p>
            <a:pPr>
              <a:lnSpc>
                <a:spcPts val="4800"/>
              </a:lnSpc>
            </a:pPr>
            <a:r>
              <a:rPr lang="en-US" sz="2400">
                <a:solidFill>
                  <a:srgbClr val="54606C"/>
                </a:solidFill>
                <a:latin typeface="Roboto "/>
              </a:rPr>
              <a:t>   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ein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Mitglied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des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Gemeindeparlaments</a:t>
            </a:r>
            <a:endParaRPr lang="en-US" sz="2400">
              <a:solidFill>
                <a:srgbClr val="54606C"/>
              </a:solidFill>
              <a:latin typeface="Roboto "/>
            </a:endParaRPr>
          </a:p>
          <a:p>
            <a:pPr>
              <a:lnSpc>
                <a:spcPts val="4800"/>
              </a:lnSpc>
            </a:pPr>
            <a:r>
              <a:rPr lang="en-US" sz="2400">
                <a:solidFill>
                  <a:srgbClr val="54606C"/>
                </a:solidFill>
                <a:latin typeface="Roboto "/>
              </a:rPr>
              <a:t>   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eine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Jugendarbeiterin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(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mit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beratender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 "/>
              </a:rPr>
              <a:t>Stimme</a:t>
            </a:r>
            <a:r>
              <a:rPr lang="en-US" sz="2400">
                <a:solidFill>
                  <a:srgbClr val="54606C"/>
                </a:solidFill>
                <a:latin typeface="Roboto "/>
              </a:rPr>
              <a:t>)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52055" y="7782825"/>
            <a:ext cx="1151720" cy="1704075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311ADFBB-6D2B-6B7A-3DC8-2C9670C9F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30463" y="7755612"/>
            <a:ext cx="1151720" cy="1704075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BCF67AFE-D412-E4B7-CCF8-CF7D56AE4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08490" y="7782825"/>
            <a:ext cx="1151720" cy="1704075"/>
          </a:xfrm>
          <a:prstGeom prst="rect">
            <a:avLst/>
          </a:prstGeom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98701E76-F38D-8B3D-AA01-BBE054679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86517" y="7755612"/>
            <a:ext cx="1151720" cy="1704075"/>
          </a:xfrm>
          <a:prstGeom prst="rect">
            <a:avLst/>
          </a:prstGeom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BEE1045D-FDA4-F4A9-03F9-5F3067906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64163" y="7755611"/>
            <a:ext cx="1151720" cy="1704075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61B92C1A-736F-2000-E048-A176496E1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42571" y="7755611"/>
            <a:ext cx="1151720" cy="1704075"/>
          </a:xfrm>
          <a:prstGeom prst="rect">
            <a:avLst/>
          </a:prstGeom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A767173C-F252-C005-E62B-9C5A24E34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26281" y="7755611"/>
            <a:ext cx="1151720" cy="1704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lanz/Glion | Surselva">
            <a:extLst>
              <a:ext uri="{FF2B5EF4-FFF2-40B4-BE49-F238E27FC236}">
                <a16:creationId xmlns:a16="http://schemas.microsoft.com/office/drawing/2014/main" id="{29860ED1-6E87-5B1D-141A-AF05BC6F4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FEBCB57-E483-BFBF-F882-3B072874008B}"/>
              </a:ext>
            </a:extLst>
          </p:cNvPr>
          <p:cNvSpPr txBox="1"/>
          <p:nvPr/>
        </p:nvSpPr>
        <p:spPr>
          <a:xfrm>
            <a:off x="1038225" y="971551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sp>
        <p:nvSpPr>
          <p:cNvPr id="2" name="TextBox 2"/>
          <p:cNvSpPr txBox="1"/>
          <p:nvPr/>
        </p:nvSpPr>
        <p:spPr>
          <a:xfrm>
            <a:off x="2241321" y="2458801"/>
            <a:ext cx="11627079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b="1" spc="450" dirty="0" err="1">
                <a:solidFill>
                  <a:srgbClr val="009FE3"/>
                </a:solidFill>
                <a:latin typeface="Roboto "/>
              </a:rPr>
              <a:t>Aufgaben</a:t>
            </a:r>
            <a:r>
              <a:rPr lang="en-US" sz="4800" b="1" spc="450" dirty="0">
                <a:solidFill>
                  <a:srgbClr val="009FE3"/>
                </a:solidFill>
                <a:latin typeface="Roboto "/>
              </a:rPr>
              <a:t> der </a:t>
            </a:r>
            <a:r>
              <a:rPr lang="en-US" sz="4800" b="1" spc="450" dirty="0" err="1">
                <a:solidFill>
                  <a:srgbClr val="009FE3"/>
                </a:solidFill>
                <a:latin typeface="Roboto "/>
              </a:rPr>
              <a:t>Jugendkommission</a:t>
            </a:r>
            <a:endParaRPr lang="en-US" sz="4800" b="1" spc="450" dirty="0">
              <a:solidFill>
                <a:srgbClr val="009FE3"/>
              </a:solidFill>
              <a:latin typeface="Roboto 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41320" y="3781948"/>
            <a:ext cx="13723205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Anliegen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und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Interessen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der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Jugendlichen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Mitwirkung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in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Planung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und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Gestaltung</a:t>
            </a:r>
            <a:endParaRPr lang="en-US" sz="2400" dirty="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48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Jugendpolitische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Anliegen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und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Bedürfnisse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entgegennehmen</a:t>
            </a:r>
            <a:endParaRPr lang="en-US" sz="2400" dirty="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48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Öffentlichkeitsarbeit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und Information</a:t>
            </a:r>
          </a:p>
          <a:p>
            <a:pPr>
              <a:lnSpc>
                <a:spcPts val="4800"/>
              </a:lnSpc>
            </a:pPr>
            <a:r>
              <a:rPr lang="en-US" sz="2400" dirty="0" err="1">
                <a:solidFill>
                  <a:srgbClr val="54606C"/>
                </a:solidFill>
                <a:latin typeface="Roboto"/>
              </a:rPr>
              <a:t>Organisation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und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Durchführung</a:t>
            </a:r>
            <a:r>
              <a:rPr lang="en-US" sz="2400" dirty="0">
                <a:solidFill>
                  <a:srgbClr val="54606C"/>
                </a:solidFill>
                <a:latin typeface="Roboto"/>
              </a:rPr>
              <a:t> der </a:t>
            </a:r>
            <a:r>
              <a:rPr lang="en-US" sz="2400" dirty="0" err="1">
                <a:solidFill>
                  <a:srgbClr val="54606C"/>
                </a:solidFill>
                <a:latin typeface="Roboto"/>
              </a:rPr>
              <a:t>Jugendsession</a:t>
            </a:r>
            <a:endParaRPr lang="en-US" sz="2400" dirty="0">
              <a:solidFill>
                <a:srgbClr val="54606C"/>
              </a:solidFill>
              <a:latin typeface="Roboto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DC09DDC6-F864-5037-1D21-7430F9158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66850" y="4627916"/>
            <a:ext cx="3020951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lanz/Glion | Surselva">
            <a:extLst>
              <a:ext uri="{FF2B5EF4-FFF2-40B4-BE49-F238E27FC236}">
                <a16:creationId xmlns:a16="http://schemas.microsoft.com/office/drawing/2014/main" id="{13230395-16DE-A93C-A51D-E315AC778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19D8E25-5DD6-219B-F6C4-782B62F14514}"/>
              </a:ext>
            </a:extLst>
          </p:cNvPr>
          <p:cNvSpPr txBox="1"/>
          <p:nvPr/>
        </p:nvSpPr>
        <p:spPr>
          <a:xfrm>
            <a:off x="1038225" y="971551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sp>
        <p:nvSpPr>
          <p:cNvPr id="2" name="TextBox 2"/>
          <p:cNvSpPr txBox="1"/>
          <p:nvPr/>
        </p:nvSpPr>
        <p:spPr>
          <a:xfrm>
            <a:off x="2241321" y="2458801"/>
            <a:ext cx="12843339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b="1" spc="450" err="1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Kompetenzen</a:t>
            </a:r>
            <a:r>
              <a:rPr lang="en-US" sz="4800" b="1" spc="450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der </a:t>
            </a:r>
            <a:r>
              <a:rPr lang="en-US" sz="4800" b="1" spc="450" err="1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Jugendkommission</a:t>
            </a:r>
            <a:endParaRPr lang="en-US" sz="4800" b="1" spc="450">
              <a:solidFill>
                <a:srgbClr val="009FE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41320" y="3781948"/>
            <a:ext cx="13723205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2400" err="1">
                <a:solidFill>
                  <a:srgbClr val="54606C"/>
                </a:solidFill>
                <a:latin typeface="Roboto"/>
              </a:rPr>
              <a:t>Antragsrecht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an den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Gemeindevorstand</a:t>
            </a:r>
            <a:endParaRPr lang="en-US" sz="240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4800"/>
              </a:lnSpc>
            </a:pPr>
            <a:r>
              <a:rPr lang="en-US" sz="2400" err="1">
                <a:solidFill>
                  <a:srgbClr val="54606C"/>
                </a:solidFill>
                <a:latin typeface="Roboto"/>
              </a:rPr>
              <a:t>Regelmässige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Durchführung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der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Jugendsession</a:t>
            </a:r>
            <a:endParaRPr lang="en-US" sz="2400">
              <a:solidFill>
                <a:srgbClr val="54606C"/>
              </a:solidFill>
              <a:latin typeface="Roboto"/>
            </a:endParaRPr>
          </a:p>
          <a:p>
            <a:pPr>
              <a:lnSpc>
                <a:spcPts val="4800"/>
              </a:lnSpc>
            </a:pPr>
            <a:r>
              <a:rPr lang="en-US" sz="2400" err="1">
                <a:solidFill>
                  <a:srgbClr val="54606C"/>
                </a:solidFill>
                <a:latin typeface="Roboto"/>
              </a:rPr>
              <a:t>Thematiken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für die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Jugendsession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  <a:r>
              <a:rPr lang="en-US" sz="2400" err="1">
                <a:solidFill>
                  <a:srgbClr val="54606C"/>
                </a:solidFill>
                <a:latin typeface="Roboto"/>
              </a:rPr>
              <a:t>erarbeiten</a:t>
            </a:r>
            <a:r>
              <a:rPr lang="en-US" sz="2400">
                <a:solidFill>
                  <a:srgbClr val="54606C"/>
                </a:solidFill>
                <a:latin typeface="Roboto"/>
              </a:rPr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E4CCD7E-7392-4089-AADE-A8F437C2B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15137" y="4762500"/>
            <a:ext cx="5215271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lanz/Glion | Surselva">
            <a:extLst>
              <a:ext uri="{FF2B5EF4-FFF2-40B4-BE49-F238E27FC236}">
                <a16:creationId xmlns:a16="http://schemas.microsoft.com/office/drawing/2014/main" id="{DFFD9073-2151-19B6-058B-D27338123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917"/>
          <a:stretch/>
        </p:blipFill>
        <p:spPr bwMode="auto">
          <a:xfrm>
            <a:off x="-1" y="0"/>
            <a:ext cx="1828800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8698858-45F3-08EC-8238-6C8ADB756B4D}"/>
              </a:ext>
            </a:extLst>
          </p:cNvPr>
          <p:cNvSpPr txBox="1"/>
          <p:nvPr/>
        </p:nvSpPr>
        <p:spPr>
          <a:xfrm>
            <a:off x="1038225" y="971551"/>
            <a:ext cx="16259169" cy="8125301"/>
          </a:xfrm>
          <a:prstGeom prst="rect">
            <a:avLst/>
          </a:prstGeom>
          <a:solidFill>
            <a:schemeClr val="bg1"/>
          </a:solidFill>
          <a:ln w="57150">
            <a:solidFill>
              <a:srgbClr val="525E6A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88340">
            <a:off x="12108284" y="2663269"/>
            <a:ext cx="4032738" cy="487473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241321" y="2458801"/>
            <a:ext cx="11243307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b="1" spc="450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Was </a:t>
            </a:r>
            <a:r>
              <a:rPr lang="en-US" sz="4800" b="1" spc="450" err="1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ist</a:t>
            </a:r>
            <a:r>
              <a:rPr lang="en-US" sz="4800" b="1" spc="450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spc="450" err="1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eine</a:t>
            </a:r>
            <a:r>
              <a:rPr lang="en-US" sz="4800" b="1" spc="450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spc="450" err="1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Jugendsession</a:t>
            </a:r>
            <a:r>
              <a:rPr lang="en-US" sz="4800" b="1" spc="450">
                <a:solidFill>
                  <a:srgbClr val="009F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1320" y="4471612"/>
            <a:ext cx="690268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3600">
                <a:solidFill>
                  <a:srgbClr val="54606C"/>
                </a:solidFill>
                <a:latin typeface="Roboto"/>
              </a:rPr>
              <a:t>"Von der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Jugend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 für die </a:t>
            </a:r>
            <a:r>
              <a:rPr lang="en-US" sz="3600" err="1">
                <a:solidFill>
                  <a:srgbClr val="54606C"/>
                </a:solidFill>
                <a:latin typeface="Roboto"/>
              </a:rPr>
              <a:t>Jugend</a:t>
            </a:r>
            <a:r>
              <a:rPr lang="en-US" sz="3600">
                <a:solidFill>
                  <a:srgbClr val="54606C"/>
                </a:solidFill>
                <a:latin typeface="Roboto"/>
              </a:rPr>
              <a:t>!"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75EC214-FB41-826F-DDE9-BF73C63F4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24413" y="5080001"/>
            <a:ext cx="4275117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Benutzerdefiniert</PresentationFormat>
  <Paragraphs>415</Paragraphs>
  <Slides>15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Roboto Bold</vt:lpstr>
      <vt:lpstr>Roboto </vt:lpstr>
      <vt:lpstr>Roboto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Jugendkommission</dc:title>
  <dc:creator>Bertogg Alice</dc:creator>
  <cp:lastModifiedBy>Schär Tizian</cp:lastModifiedBy>
  <cp:revision>18</cp:revision>
  <dcterms:created xsi:type="dcterms:W3CDTF">2006-08-16T00:00:00Z</dcterms:created>
  <dcterms:modified xsi:type="dcterms:W3CDTF">2022-09-14T12:04:11Z</dcterms:modified>
  <dc:identifier>DAFJzE1j5uU</dc:identifier>
</cp:coreProperties>
</file>