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61" r:id="rId2"/>
    <p:sldId id="262" r:id="rId3"/>
    <p:sldId id="276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0" r:id="rId12"/>
    <p:sldId id="271" r:id="rId13"/>
    <p:sldId id="273" r:id="rId14"/>
    <p:sldId id="274" r:id="rId15"/>
    <p:sldId id="263" r:id="rId16"/>
  </p:sldIdLst>
  <p:sldSz cx="9144000" cy="6858000" type="screen4x3"/>
  <p:notesSz cx="6794500" cy="99250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1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525E6A"/>
    <a:srgbClr val="63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>
      <p:cViewPr varScale="1">
        <p:scale>
          <a:sx n="132" d="100"/>
          <a:sy n="132" d="100"/>
        </p:scale>
        <p:origin x="1683" y="72"/>
      </p:cViewPr>
      <p:guideLst>
        <p:guide orient="horz" pos="941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ex-pdaten-01.churnet.net\pdaten$\usr200681\Documents\CMIAXIOMA\1d21268f72dd476dbf5749409e70936b\Zustandsentwiclung%20I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10796990248492E-2"/>
          <c:y val="1.6310377683858561E-2"/>
          <c:w val="0.90230017123505113"/>
          <c:h val="0.8354764451770923"/>
        </c:manualLayout>
      </c:layout>
      <c:scatterChart>
        <c:scatterStyle val="lineMarker"/>
        <c:varyColors val="0"/>
        <c:ser>
          <c:idx val="0"/>
          <c:order val="0"/>
          <c:tx>
            <c:strRef>
              <c:f>Modell!$C$1</c:f>
              <c:strCache>
                <c:ptCount val="1"/>
                <c:pt idx="0">
                  <c:v>I0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Modell!$B$2:$B$61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xVal>
          <c:yVal>
            <c:numRef>
              <c:f>Modell!$C$2:$C$61</c:f>
              <c:numCache>
                <c:formatCode>General</c:formatCode>
                <c:ptCount val="60"/>
                <c:pt idx="0">
                  <c:v>6.4999999999999997E-3</c:v>
                </c:pt>
                <c:pt idx="1">
                  <c:v>2.1413366448956899E-2</c:v>
                </c:pt>
                <c:pt idx="2">
                  <c:v>4.3009254497576303E-2</c:v>
                </c:pt>
                <c:pt idx="3">
                  <c:v>7.0543425027278936E-2</c:v>
                </c:pt>
                <c:pt idx="4">
                  <c:v>0.10354801169823998</c:v>
                </c:pt>
                <c:pt idx="5">
                  <c:v>0.1416881426543152</c:v>
                </c:pt>
                <c:pt idx="6">
                  <c:v>0.18470641771090712</c:v>
                </c:pt>
                <c:pt idx="7">
                  <c:v>0.2323957247190217</c:v>
                </c:pt>
                <c:pt idx="8">
                  <c:v>0.28458399575958276</c:v>
                </c:pt>
                <c:pt idx="9">
                  <c:v>0.34112484916235236</c:v>
                </c:pt>
                <c:pt idx="10">
                  <c:v>0.40189145756949318</c:v>
                </c:pt>
                <c:pt idx="11">
                  <c:v>0.46677232617368225</c:v>
                </c:pt>
                <c:pt idx="12">
                  <c:v>0.53566827081183954</c:v>
                </c:pt>
                <c:pt idx="13">
                  <c:v>0.60849018583350101</c:v>
                </c:pt>
                <c:pt idx="14">
                  <c:v>0.68515735197655547</c:v>
                </c:pt>
                <c:pt idx="15">
                  <c:v>0.76559612531989607</c:v>
                </c:pt>
                <c:pt idx="16">
                  <c:v>0.84973890242419003</c:v>
                </c:pt>
                <c:pt idx="17">
                  <c:v>0.93752329026282122</c:v>
                </c:pt>
                <c:pt idx="18">
                  <c:v>1.0288914310335151</c:v>
                </c:pt>
                <c:pt idx="19">
                  <c:v>1.1237894461474756</c:v>
                </c:pt>
                <c:pt idx="20">
                  <c:v>1.2221669733329288</c:v>
                </c:pt>
                <c:pt idx="21">
                  <c:v>1.3239767774832263</c:v>
                </c:pt>
                <c:pt idx="22">
                  <c:v>1.4291744206223655</c:v>
                </c:pt>
                <c:pt idx="23">
                  <c:v>1.5377179797829374</c:v>
                </c:pt>
                <c:pt idx="24">
                  <c:v>1.6495678041013604</c:v>
                </c:pt>
                <c:pt idx="25">
                  <c:v>1.7646863043035386</c:v>
                </c:pt>
                <c:pt idx="26">
                  <c:v>1.8830377691632405</c:v>
                </c:pt>
                <c:pt idx="27">
                  <c:v>2.004588204591792</c:v>
                </c:pt>
                <c:pt idx="28">
                  <c:v>2.1293051918486534</c:v>
                </c:pt>
                <c:pt idx="29">
                  <c:v>2.2571577620109138</c:v>
                </c:pt>
                <c:pt idx="30">
                  <c:v>2.3881162843504362</c:v>
                </c:pt>
                <c:pt idx="31">
                  <c:v>2.5221523666733021</c:v>
                </c:pt>
                <c:pt idx="32">
                  <c:v>2.6592387660012649</c:v>
                </c:pt>
                <c:pt idx="33">
                  <c:v>2.7993493082374803</c:v>
                </c:pt>
                <c:pt idx="34">
                  <c:v>2.9424588156721554</c:v>
                </c:pt>
                <c:pt idx="35">
                  <c:v>3.0885430413583963</c:v>
                </c:pt>
                <c:pt idx="36">
                  <c:v>3.2375786095323744</c:v>
                </c:pt>
                <c:pt idx="37">
                  <c:v>3.3895429613711268</c:v>
                </c:pt>
                <c:pt idx="38">
                  <c:v>3.544414305480466</c:v>
                </c:pt>
                <c:pt idx="39">
                  <c:v>3.7021715725886502</c:v>
                </c:pt>
                <c:pt idx="40">
                  <c:v>3.8627943739913309</c:v>
                </c:pt>
                <c:pt idx="41">
                  <c:v>4.0262629633523943</c:v>
                </c:pt>
                <c:pt idx="42">
                  <c:v>4.1925582015155509</c:v>
                </c:pt>
                <c:pt idx="43">
                  <c:v>4.361661524024214</c:v>
                </c:pt>
                <c:pt idx="44">
                  <c:v>4.5335549110838675</c:v>
                </c:pt>
                <c:pt idx="45">
                  <c:v>4.7082208597326769</c:v>
                </c:pt>
                <c:pt idx="46">
                  <c:v>4.8856423580130084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E7-4BBF-943A-C0F12A7F89EF}"/>
            </c:ext>
          </c:extLst>
        </c:ser>
        <c:ser>
          <c:idx val="1"/>
          <c:order val="1"/>
          <c:tx>
            <c:strRef>
              <c:f>Modell!$H$28:$H$36</c:f>
              <c:strCache>
                <c:ptCount val="9"/>
                <c:pt idx="0">
                  <c:v>Via Sorts</c:v>
                </c:pt>
                <c:pt idx="1">
                  <c:v>Via Quinclas</c:v>
                </c:pt>
                <c:pt idx="2">
                  <c:v>Via Fersal</c:v>
                </c:pt>
                <c:pt idx="3">
                  <c:v>Via Fersal sura</c:v>
                </c:pt>
                <c:pt idx="4">
                  <c:v>Via Santeri</c:v>
                </c:pt>
                <c:pt idx="5">
                  <c:v>Via Fistez</c:v>
                </c:pt>
                <c:pt idx="6">
                  <c:v>Via Pez Fess</c:v>
                </c:pt>
                <c:pt idx="7">
                  <c:v>Schulstrasse</c:v>
                </c:pt>
                <c:pt idx="8">
                  <c:v>Via Perpionas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5B4A4335-3A62-4D59-B9BD-AB099BF8D167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6E7-4BBF-943A-C0F12A7F89EF}"/>
                </c:ext>
              </c:extLst>
            </c:dLbl>
            <c:dLbl>
              <c:idx val="1"/>
              <c:layout>
                <c:manualLayout>
                  <c:x val="-0.10517756478946297"/>
                  <c:y val="9.2290245456510614E-3"/>
                </c:manualLayout>
              </c:layout>
              <c:tx>
                <c:rich>
                  <a:bodyPr/>
                  <a:lstStyle/>
                  <a:p>
                    <a:fld id="{37A5A42E-2C74-4A75-B747-FC28C8CE3472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6E7-4BBF-943A-C0F12A7F89E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A21C1AF-D139-41EA-8AB7-8EAE5C2423C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6E7-4BBF-943A-C0F12A7F89EF}"/>
                </c:ext>
              </c:extLst>
            </c:dLbl>
            <c:dLbl>
              <c:idx val="3"/>
              <c:layout>
                <c:manualLayout>
                  <c:x val="1.5221164769535418E-3"/>
                  <c:y val="1.7197738924059883E-3"/>
                </c:manualLayout>
              </c:layout>
              <c:tx>
                <c:rich>
                  <a:bodyPr/>
                  <a:lstStyle/>
                  <a:p>
                    <a:fld id="{2B019781-9820-41E6-889C-464ECF18BE8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6E7-4BBF-943A-C0F12A7F89E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A10D7D4A-19D1-4E77-B950-B602EFC3C9B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6E7-4BBF-943A-C0F12A7F89EF}"/>
                </c:ext>
              </c:extLst>
            </c:dLbl>
            <c:dLbl>
              <c:idx val="5"/>
              <c:layout>
                <c:manualLayout>
                  <c:x val="1.6666666666666666E-2"/>
                  <c:y val="5.1582649472450177E-2"/>
                </c:manualLayout>
              </c:layout>
              <c:tx>
                <c:rich>
                  <a:bodyPr/>
                  <a:lstStyle/>
                  <a:p>
                    <a:fld id="{F31D2353-EB04-4BB8-B5AC-5391B6A9168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6E7-4BBF-943A-C0F12A7F89E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1181AB4-AEEB-40C8-BFCE-5FC610DB471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6E7-4BBF-943A-C0F12A7F89EF}"/>
                </c:ext>
              </c:extLst>
            </c:dLbl>
            <c:dLbl>
              <c:idx val="7"/>
              <c:layout>
                <c:manualLayout>
                  <c:x val="-4.9999999999999899E-2"/>
                  <c:y val="-4.6893317702227447E-2"/>
                </c:manualLayout>
              </c:layout>
              <c:tx>
                <c:rich>
                  <a:bodyPr/>
                  <a:lstStyle/>
                  <a:p>
                    <a:fld id="{DE0D6653-DADF-4AE5-84DA-C2B58A71AF68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6E7-4BBF-943A-C0F12A7F89E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BB4EFC5E-4AEE-4225-975B-A45B7B5B107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6E7-4BBF-943A-C0F12A7F8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Modell!$J$28:$J$36</c:f>
              <c:numCache>
                <c:formatCode>General</c:formatCode>
                <c:ptCount val="9"/>
                <c:pt idx="0">
                  <c:v>11</c:v>
                </c:pt>
                <c:pt idx="1">
                  <c:v>12</c:v>
                </c:pt>
                <c:pt idx="2">
                  <c:v>19</c:v>
                </c:pt>
                <c:pt idx="3">
                  <c:v>19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45</c:v>
                </c:pt>
                <c:pt idx="8">
                  <c:v>36</c:v>
                </c:pt>
              </c:numCache>
            </c:numRef>
          </c:xVal>
          <c:yVal>
            <c:numRef>
              <c:f>Modell!$K$28:$K$36</c:f>
              <c:numCache>
                <c:formatCode>0.0</c:formatCode>
                <c:ptCount val="9"/>
                <c:pt idx="0">
                  <c:v>0.65</c:v>
                </c:pt>
                <c:pt idx="1">
                  <c:v>0.72000000000000008</c:v>
                </c:pt>
                <c:pt idx="2">
                  <c:v>2.2999999999999998</c:v>
                </c:pt>
                <c:pt idx="3">
                  <c:v>1.98</c:v>
                </c:pt>
                <c:pt idx="4">
                  <c:v>2.2937500000000002</c:v>
                </c:pt>
                <c:pt idx="5">
                  <c:v>2.4</c:v>
                </c:pt>
                <c:pt idx="6">
                  <c:v>2.6</c:v>
                </c:pt>
                <c:pt idx="7">
                  <c:v>4.4400000000000004</c:v>
                </c:pt>
                <c:pt idx="8">
                  <c:v>3.34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Modell!$H$28:$H$36</c15:f>
                <c15:dlblRangeCache>
                  <c:ptCount val="9"/>
                  <c:pt idx="0">
                    <c:v>Via Sorts</c:v>
                  </c:pt>
                  <c:pt idx="1">
                    <c:v>Via Quinclas</c:v>
                  </c:pt>
                  <c:pt idx="2">
                    <c:v>Via Fersal</c:v>
                  </c:pt>
                  <c:pt idx="3">
                    <c:v>Via Fersal sura</c:v>
                  </c:pt>
                  <c:pt idx="4">
                    <c:v>Via Santeri</c:v>
                  </c:pt>
                  <c:pt idx="5">
                    <c:v>Via Fistez</c:v>
                  </c:pt>
                  <c:pt idx="6">
                    <c:v>Via Pez Fess</c:v>
                  </c:pt>
                  <c:pt idx="7">
                    <c:v>Schulstrasse</c:v>
                  </c:pt>
                  <c:pt idx="8">
                    <c:v>Via Perpionas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B6E7-4BBF-943A-C0F12A7F8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6344112"/>
        <c:axId val="1406337040"/>
      </c:scatterChart>
      <c:valAx>
        <c:axId val="1406344112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in Jahren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6337040"/>
        <c:crosses val="autoZero"/>
        <c:crossBetween val="midCat"/>
      </c:valAx>
      <c:valAx>
        <c:axId val="14063370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/>
                  <a:t>Zustandswert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0634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en-US" sz="1000" dirty="0" err="1"/>
              <a:t>Zustandsentwicklung</a:t>
            </a:r>
            <a:r>
              <a:rPr lang="en-US" sz="1000" dirty="0"/>
              <a:t> I</a:t>
            </a:r>
            <a:r>
              <a:rPr lang="en-US" sz="1000" baseline="-25000" dirty="0"/>
              <a:t>1</a:t>
            </a:r>
            <a:r>
              <a:rPr lang="en-US" sz="1000" dirty="0"/>
              <a:t> der </a:t>
            </a:r>
            <a:r>
              <a:rPr lang="en-US" sz="1000" dirty="0" err="1"/>
              <a:t>Fahrbahnen</a:t>
            </a:r>
            <a:r>
              <a:rPr lang="en-US" sz="1000" dirty="0"/>
              <a:t> </a:t>
            </a:r>
            <a:r>
              <a:rPr lang="en-US" sz="1000" dirty="0" err="1" smtClean="0"/>
              <a:t>ohne</a:t>
            </a:r>
            <a:r>
              <a:rPr lang="en-US" sz="1000" dirty="0" smtClean="0"/>
              <a:t> </a:t>
            </a:r>
            <a:r>
              <a:rPr lang="en-US" sz="1000" dirty="0" err="1"/>
              <a:t>Massnahmen</a:t>
            </a:r>
            <a:endParaRPr lang="en-US" sz="1000" dirty="0"/>
          </a:p>
        </c:rich>
      </c:tx>
      <c:layout>
        <c:manualLayout>
          <c:xMode val="edge"/>
          <c:yMode val="edge"/>
          <c:x val="8.8729559087015478E-2"/>
          <c:y val="3.61581920903954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562698412698403E-2"/>
          <c:y val="0.17640444649875922"/>
          <c:w val="0.63037767369230879"/>
          <c:h val="0.7029899387576552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Zustand!$B$6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(Zustand!$C$5,Zustand!$E$5:$J$5)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(Zustand!$C$6,Zustand!$E$6:$J$6)</c:f>
              <c:numCache>
                <c:formatCode>0.00</c:formatCode>
                <c:ptCount val="7"/>
                <c:pt idx="0">
                  <c:v>36.92907432307328</c:v>
                </c:pt>
                <c:pt idx="1">
                  <c:v>22.887722541322567</c:v>
                </c:pt>
                <c:pt idx="2">
                  <c:v>15.967980445265326</c:v>
                </c:pt>
                <c:pt idx="3">
                  <c:v>0.94133034163739104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B-4A1B-B4BF-B46DAE0466DB}"/>
            </c:ext>
          </c:extLst>
        </c:ser>
        <c:ser>
          <c:idx val="1"/>
          <c:order val="1"/>
          <c:tx>
            <c:strRef>
              <c:f>Zustand!$B$7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(Zustand!$C$5,Zustand!$E$5:$J$5)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(Zustand!$C$7,Zustand!$E$7:$J$7)</c:f>
              <c:numCache>
                <c:formatCode>0.00</c:formatCode>
                <c:ptCount val="7"/>
                <c:pt idx="0">
                  <c:v>24.634678066888842</c:v>
                </c:pt>
                <c:pt idx="1">
                  <c:v>23.692652939769435</c:v>
                </c:pt>
                <c:pt idx="2">
                  <c:v>18.812858660417898</c:v>
                </c:pt>
                <c:pt idx="3">
                  <c:v>21.946392199685175</c:v>
                </c:pt>
                <c:pt idx="4">
                  <c:v>15.967980445265326</c:v>
                </c:pt>
                <c:pt idx="5">
                  <c:v>0.94133034163739104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B-4A1B-B4BF-B46DAE0466DB}"/>
            </c:ext>
          </c:extLst>
        </c:ser>
        <c:ser>
          <c:idx val="0"/>
          <c:order val="2"/>
          <c:tx>
            <c:strRef>
              <c:f>Zustand!$B$8</c:f>
              <c:strCache>
                <c:ptCount val="1"/>
                <c:pt idx="0">
                  <c:v>ausreichend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(Zustand!$C$5,Zustand!$E$5:$J$5)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(Zustand!$C$8,Zustand!$E$8:$J$8)</c:f>
              <c:numCache>
                <c:formatCode>0.00</c:formatCode>
                <c:ptCount val="7"/>
                <c:pt idx="0">
                  <c:v>21.858649967702203</c:v>
                </c:pt>
                <c:pt idx="1">
                  <c:v>25.742025794313395</c:v>
                </c:pt>
                <c:pt idx="2">
                  <c:v>20.606188326486912</c:v>
                </c:pt>
                <c:pt idx="3">
                  <c:v>18.680941205094108</c:v>
                </c:pt>
                <c:pt idx="4">
                  <c:v>14.764743478785663</c:v>
                </c:pt>
                <c:pt idx="5">
                  <c:v>15.640523129639423</c:v>
                </c:pt>
                <c:pt idx="6">
                  <c:v>0.94133034163739104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B-4A1B-B4BF-B46DAE0466DB}"/>
            </c:ext>
          </c:extLst>
        </c:ser>
        <c:ser>
          <c:idx val="5"/>
          <c:order val="3"/>
          <c:tx>
            <c:strRef>
              <c:f>Zustand!$B$9</c:f>
              <c:strCache>
                <c:ptCount val="1"/>
                <c:pt idx="0">
                  <c:v>kritisch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(Zustand!$C$5,Zustand!$E$5:$J$5)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(Zustand!$C$9,Zustand!$E$9:$J$9)</c:f>
              <c:numCache>
                <c:formatCode>0.00</c:formatCode>
                <c:ptCount val="7"/>
                <c:pt idx="0">
                  <c:v>10.652839145708391</c:v>
                </c:pt>
                <c:pt idx="1">
                  <c:v>13.86658330191864</c:v>
                </c:pt>
                <c:pt idx="2">
                  <c:v>18.657608331566365</c:v>
                </c:pt>
                <c:pt idx="3">
                  <c:v>17.604944756183375</c:v>
                </c:pt>
                <c:pt idx="4">
                  <c:v>13.953644975639721</c:v>
                </c:pt>
                <c:pt idx="5">
                  <c:v>18.198985634406409</c:v>
                </c:pt>
                <c:pt idx="6">
                  <c:v>19.820313838409621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B-4A1B-B4BF-B46DAE0466DB}"/>
            </c:ext>
          </c:extLst>
        </c:ser>
        <c:ser>
          <c:idx val="4"/>
          <c:order val="4"/>
          <c:tx>
            <c:strRef>
              <c:f>Zustand!$B$10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(Zustand!$C$5,Zustand!$E$5:$J$5)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(Zustand!$C$10,Zustand!$E$10:$J$10)</c:f>
              <c:numCache>
                <c:formatCode>0.00</c:formatCode>
                <c:ptCount val="7"/>
                <c:pt idx="0">
                  <c:v>5.9247584966272226</c:v>
                </c:pt>
                <c:pt idx="1">
                  <c:v>13.81101542267589</c:v>
                </c:pt>
                <c:pt idx="2">
                  <c:v>25.955364236263446</c:v>
                </c:pt>
                <c:pt idx="3">
                  <c:v>40.826391497399889</c:v>
                </c:pt>
                <c:pt idx="4">
                  <c:v>55.313631100309237</c:v>
                </c:pt>
                <c:pt idx="5">
                  <c:v>65.219160894316701</c:v>
                </c:pt>
                <c:pt idx="6">
                  <c:v>79.238355819952986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B-4A1B-B4BF-B46DAE04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5579776"/>
        <c:axId val="180910848"/>
      </c:barChart>
      <c:lineChart>
        <c:grouping val="standard"/>
        <c:varyColors val="0"/>
        <c:ser>
          <c:idx val="6"/>
          <c:order val="5"/>
          <c:tx>
            <c:strRef>
              <c:f>Zustand!$B$12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(Zustand!$C$12,Zustand!$E$12:$J$12)</c:f>
              <c:numCache>
                <c:formatCode>0.0</c:formatCode>
                <c:ptCount val="7"/>
                <c:pt idx="0" formatCode="0.00">
                  <c:v>1.6906951249913309</c:v>
                </c:pt>
                <c:pt idx="1">
                  <c:v>2.2200021844264937</c:v>
                </c:pt>
                <c:pt idx="2">
                  <c:v>2.7745206339481117</c:v>
                </c:pt>
                <c:pt idx="3">
                  <c:v>3.3509342227221288</c:v>
                </c:pt>
                <c:pt idx="4">
                  <c:v>3.8547223215670203</c:v>
                </c:pt>
                <c:pt idx="5">
                  <c:v>4.2531398128241431</c:v>
                </c:pt>
                <c:pt idx="6">
                  <c:v>4.5749205417118013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4B-4A1B-B4BF-B46DAE046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114240"/>
        <c:axId val="866110632"/>
      </c:lineChart>
      <c:catAx>
        <c:axId val="1655797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80910848"/>
        <c:crosses val="autoZero"/>
        <c:auto val="1"/>
        <c:lblAlgn val="ctr"/>
        <c:lblOffset val="100"/>
        <c:noMultiLvlLbl val="0"/>
      </c:catAx>
      <c:valAx>
        <c:axId val="1809108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5579776"/>
        <c:crosses val="autoZero"/>
        <c:crossBetween val="between"/>
      </c:valAx>
      <c:valAx>
        <c:axId val="866110632"/>
        <c:scaling>
          <c:orientation val="minMax"/>
          <c:max val="5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Zutandswert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66114240"/>
        <c:crosses val="max"/>
        <c:crossBetween val="between"/>
      </c:valAx>
      <c:catAx>
        <c:axId val="866114240"/>
        <c:scaling>
          <c:orientation val="minMax"/>
        </c:scaling>
        <c:delete val="1"/>
        <c:axPos val="b"/>
        <c:majorTickMark val="out"/>
        <c:minorTickMark val="none"/>
        <c:tickLblPos val="nextTo"/>
        <c:crossAx val="8661106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023614804938394"/>
          <c:y val="0.25573059299790918"/>
          <c:w val="0.17053039783460736"/>
          <c:h val="0.4903840918190310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62698412698403E-2"/>
          <c:y val="0.24952262028209704"/>
          <c:w val="0.69235109564792774"/>
          <c:h val="0.62987159205256316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Diagramme!$A$4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Diagramme!$B$4:$N$4</c:f>
              <c:numCache>
                <c:formatCode>0.00</c:formatCode>
                <c:ptCount val="13"/>
                <c:pt idx="0">
                  <c:v>12.750688397906588</c:v>
                </c:pt>
                <c:pt idx="1">
                  <c:v>0</c:v>
                </c:pt>
                <c:pt idx="2">
                  <c:v>54.737044362243324</c:v>
                </c:pt>
                <c:pt idx="3">
                  <c:v>46.362028260631924</c:v>
                </c:pt>
                <c:pt idx="4">
                  <c:v>33.086767144739348</c:v>
                </c:pt>
                <c:pt idx="5">
                  <c:v>43.842566784854306</c:v>
                </c:pt>
                <c:pt idx="6">
                  <c:v>21.868032046348571</c:v>
                </c:pt>
                <c:pt idx="7">
                  <c:v>0</c:v>
                </c:pt>
                <c:pt idx="8">
                  <c:v>33.372036255621765</c:v>
                </c:pt>
                <c:pt idx="9">
                  <c:v>32.83828451069764</c:v>
                </c:pt>
                <c:pt idx="10">
                  <c:v>42.21414116069225</c:v>
                </c:pt>
                <c:pt idx="11">
                  <c:v>16.703649325088243</c:v>
                </c:pt>
                <c:pt idx="12">
                  <c:v>5.4104170795911353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3-4747-B084-45548FACB40E}"/>
            </c:ext>
          </c:extLst>
        </c:ser>
        <c:ser>
          <c:idx val="1"/>
          <c:order val="1"/>
          <c:tx>
            <c:strRef>
              <c:f>Diagramme!$A$5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Diagramme!$B$5:$N$5</c:f>
              <c:numCache>
                <c:formatCode>0.00</c:formatCode>
                <c:ptCount val="13"/>
                <c:pt idx="0">
                  <c:v>18.722238523112342</c:v>
                </c:pt>
                <c:pt idx="1">
                  <c:v>11.356775962092543</c:v>
                </c:pt>
                <c:pt idx="2">
                  <c:v>18.025671165709255</c:v>
                </c:pt>
                <c:pt idx="3">
                  <c:v>21.241360587817873</c:v>
                </c:pt>
                <c:pt idx="4">
                  <c:v>29.181475357670788</c:v>
                </c:pt>
                <c:pt idx="5">
                  <c:v>56.15743321514568</c:v>
                </c:pt>
                <c:pt idx="6">
                  <c:v>10.22113000194533</c:v>
                </c:pt>
                <c:pt idx="7">
                  <c:v>64.512017081200995</c:v>
                </c:pt>
                <c:pt idx="8">
                  <c:v>28.794394958526446</c:v>
                </c:pt>
                <c:pt idx="9">
                  <c:v>33.125397736486576</c:v>
                </c:pt>
                <c:pt idx="10">
                  <c:v>14.960156875940358</c:v>
                </c:pt>
                <c:pt idx="11">
                  <c:v>59.302475149680944</c:v>
                </c:pt>
                <c:pt idx="12">
                  <c:v>45.056160578551776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3-4747-B084-45548FACB40E}"/>
            </c:ext>
          </c:extLst>
        </c:ser>
        <c:ser>
          <c:idx val="0"/>
          <c:order val="2"/>
          <c:tx>
            <c:strRef>
              <c:f>Diagramme!$A$6</c:f>
              <c:strCache>
                <c:ptCount val="1"/>
                <c:pt idx="0">
                  <c:v>ausreichend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Diagramme!$B$6:$N$6</c:f>
              <c:numCache>
                <c:formatCode>0.00</c:formatCode>
                <c:ptCount val="13"/>
                <c:pt idx="0">
                  <c:v>27.237331889476263</c:v>
                </c:pt>
                <c:pt idx="1">
                  <c:v>29.507137690401329</c:v>
                </c:pt>
                <c:pt idx="2">
                  <c:v>14.336991720359061</c:v>
                </c:pt>
                <c:pt idx="3">
                  <c:v>8.5478297820397504</c:v>
                </c:pt>
                <c:pt idx="4">
                  <c:v>29.553193770178211</c:v>
                </c:pt>
                <c:pt idx="5">
                  <c:v>0</c:v>
                </c:pt>
                <c:pt idx="6">
                  <c:v>43.109813422897538</c:v>
                </c:pt>
                <c:pt idx="7">
                  <c:v>35.487982918798998</c:v>
                </c:pt>
                <c:pt idx="8">
                  <c:v>16.262475118994043</c:v>
                </c:pt>
                <c:pt idx="9">
                  <c:v>29.542497494048408</c:v>
                </c:pt>
                <c:pt idx="10">
                  <c:v>20.017311458437383</c:v>
                </c:pt>
                <c:pt idx="11">
                  <c:v>23.993875525230816</c:v>
                </c:pt>
                <c:pt idx="12">
                  <c:v>41.874118685369247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B3-4747-B084-45548FACB40E}"/>
            </c:ext>
          </c:extLst>
        </c:ser>
        <c:ser>
          <c:idx val="5"/>
          <c:order val="3"/>
          <c:tx>
            <c:strRef>
              <c:f>Diagramme!$A$7</c:f>
              <c:strCache>
                <c:ptCount val="1"/>
                <c:pt idx="0">
                  <c:v>kritisch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Diagramme!$B$7:$N$7</c:f>
              <c:numCache>
                <c:formatCode>0.00</c:formatCode>
                <c:ptCount val="13"/>
                <c:pt idx="0">
                  <c:v>26.86388390015312</c:v>
                </c:pt>
                <c:pt idx="1">
                  <c:v>34.749496794650064</c:v>
                </c:pt>
                <c:pt idx="2">
                  <c:v>6.917528065735457</c:v>
                </c:pt>
                <c:pt idx="3">
                  <c:v>18.513259091049207</c:v>
                </c:pt>
                <c:pt idx="4">
                  <c:v>4.7692404441076253</c:v>
                </c:pt>
                <c:pt idx="5">
                  <c:v>0</c:v>
                </c:pt>
                <c:pt idx="6">
                  <c:v>19.107973916845538</c:v>
                </c:pt>
                <c:pt idx="7">
                  <c:v>0</c:v>
                </c:pt>
                <c:pt idx="8">
                  <c:v>15.411509080300206</c:v>
                </c:pt>
                <c:pt idx="9">
                  <c:v>3.5706094241572268</c:v>
                </c:pt>
                <c:pt idx="10">
                  <c:v>14.874899930918929</c:v>
                </c:pt>
                <c:pt idx="11">
                  <c:v>0</c:v>
                </c:pt>
                <c:pt idx="12">
                  <c:v>3.8282462483104358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B3-4747-B084-45548FACB40E}"/>
            </c:ext>
          </c:extLst>
        </c:ser>
        <c:ser>
          <c:idx val="4"/>
          <c:order val="4"/>
          <c:tx>
            <c:strRef>
              <c:f>Diagramme!$A$8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Diagramme!$B$8:$N$8</c:f>
              <c:numCache>
                <c:formatCode>0.00</c:formatCode>
                <c:ptCount val="13"/>
                <c:pt idx="0">
                  <c:v>14.425857289351685</c:v>
                </c:pt>
                <c:pt idx="1">
                  <c:v>24.386589552856073</c:v>
                </c:pt>
                <c:pt idx="2">
                  <c:v>5.9827646859529038</c:v>
                </c:pt>
                <c:pt idx="3">
                  <c:v>5.3355222784612373</c:v>
                </c:pt>
                <c:pt idx="4">
                  <c:v>3.4093232833040354</c:v>
                </c:pt>
                <c:pt idx="5">
                  <c:v>0</c:v>
                </c:pt>
                <c:pt idx="6">
                  <c:v>5.6930506119630193</c:v>
                </c:pt>
                <c:pt idx="7">
                  <c:v>0</c:v>
                </c:pt>
                <c:pt idx="8">
                  <c:v>6.1595845865575738</c:v>
                </c:pt>
                <c:pt idx="9">
                  <c:v>0.92321083461014208</c:v>
                </c:pt>
                <c:pt idx="10">
                  <c:v>7.9334905740110653</c:v>
                </c:pt>
                <c:pt idx="11">
                  <c:v>0</c:v>
                </c:pt>
                <c:pt idx="12">
                  <c:v>3.8310574081774051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B3-4747-B084-45548FACB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5579776"/>
        <c:axId val="180910848"/>
      </c:barChart>
      <c:lineChart>
        <c:grouping val="standard"/>
        <c:varyColors val="0"/>
        <c:ser>
          <c:idx val="6"/>
          <c:order val="5"/>
          <c:tx>
            <c:strRef>
              <c:f>Diagramme!$A$9</c:f>
              <c:strCache>
                <c:ptCount val="1"/>
                <c:pt idx="0">
                  <c:v>Mittelwert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Diagramme!$B$3:$N$3</c:f>
              <c:strCache>
                <c:ptCount val="13"/>
                <c:pt idx="0">
                  <c:v>Castrisch</c:v>
                </c:pt>
                <c:pt idx="1">
                  <c:v>Duvin</c:v>
                </c:pt>
                <c:pt idx="2">
                  <c:v>Ilanz</c:v>
                </c:pt>
                <c:pt idx="3">
                  <c:v>Ladir</c:v>
                </c:pt>
                <c:pt idx="4">
                  <c:v>Luven</c:v>
                </c:pt>
                <c:pt idx="5">
                  <c:v>Pigniu</c:v>
                </c:pt>
                <c:pt idx="6">
                  <c:v>Pitasch</c:v>
                </c:pt>
                <c:pt idx="7">
                  <c:v>Riein</c:v>
                </c:pt>
                <c:pt idx="8">
                  <c:v>Rueun</c:v>
                </c:pt>
                <c:pt idx="9">
                  <c:v>Ruschein</c:v>
                </c:pt>
                <c:pt idx="10">
                  <c:v>Schnaus</c:v>
                </c:pt>
                <c:pt idx="11">
                  <c:v>Sevgein</c:v>
                </c:pt>
                <c:pt idx="12">
                  <c:v>Siat</c:v>
                </c:pt>
              </c:strCache>
            </c:strRef>
          </c:cat>
          <c:val>
            <c:numRef>
              <c:f>Diagramme!$B$9:$N$9</c:f>
              <c:numCache>
                <c:formatCode>0.00</c:formatCode>
                <c:ptCount val="13"/>
                <c:pt idx="0">
                  <c:v>2.6</c:v>
                </c:pt>
                <c:pt idx="1">
                  <c:v>3.052851221692213</c:v>
                </c:pt>
                <c:pt idx="2">
                  <c:v>1.33</c:v>
                </c:pt>
                <c:pt idx="3">
                  <c:v>1.61</c:v>
                </c:pt>
                <c:pt idx="4">
                  <c:v>1.62</c:v>
                </c:pt>
                <c:pt idx="5">
                  <c:v>1.1439935876862029</c:v>
                </c:pt>
                <c:pt idx="6">
                  <c:v>2.33</c:v>
                </c:pt>
                <c:pt idx="7">
                  <c:v>1.78</c:v>
                </c:pt>
                <c:pt idx="8">
                  <c:v>1.8100183296333694</c:v>
                </c:pt>
                <c:pt idx="9">
                  <c:v>1.54</c:v>
                </c:pt>
                <c:pt idx="10">
                  <c:v>1.7</c:v>
                </c:pt>
                <c:pt idx="11">
                  <c:v>1.45</c:v>
                </c:pt>
                <c:pt idx="12">
                  <c:v>1.99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B3-4747-B084-45548FACB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6114240"/>
        <c:axId val="866110632"/>
      </c:lineChart>
      <c:catAx>
        <c:axId val="16557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180910848"/>
        <c:crosses val="autoZero"/>
        <c:auto val="1"/>
        <c:lblAlgn val="ctr"/>
        <c:lblOffset val="100"/>
        <c:noMultiLvlLbl val="0"/>
      </c:catAx>
      <c:valAx>
        <c:axId val="1809108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5579776"/>
        <c:crosses val="autoZero"/>
        <c:crossBetween val="between"/>
      </c:valAx>
      <c:valAx>
        <c:axId val="866110632"/>
        <c:scaling>
          <c:orientation val="minMax"/>
          <c:max val="5"/>
        </c:scaling>
        <c:delete val="0"/>
        <c:axPos val="r"/>
        <c:numFmt formatCode="0.00" sourceLinked="1"/>
        <c:majorTickMark val="out"/>
        <c:minorTickMark val="none"/>
        <c:tickLblPos val="nextTo"/>
        <c:crossAx val="866114240"/>
        <c:crosses val="max"/>
        <c:crossBetween val="between"/>
      </c:valAx>
      <c:catAx>
        <c:axId val="86611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61106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023614804938394"/>
          <c:y val="0.25573059299790918"/>
          <c:w val="0.17053039783460736"/>
          <c:h val="0.4903840918190310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8"/>
          <c:order val="0"/>
          <c:tx>
            <c:strRef>
              <c:f>Diagramme!$B$3</c:f>
              <c:strCache>
                <c:ptCount val="1"/>
                <c:pt idx="0">
                  <c:v>Castrisch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Diagramme!$B$11:$B$16</c:f>
              <c:numCache>
                <c:formatCode>General</c:formatCode>
                <c:ptCount val="1"/>
                <c:pt idx="0">
                  <c:v>1919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FA3-4E10-BAFD-A04B75CA38AC}"/>
            </c:ext>
          </c:extLst>
        </c:ser>
        <c:ser>
          <c:idx val="0"/>
          <c:order val="1"/>
          <c:tx>
            <c:strRef>
              <c:f>Diagramme!$C$3</c:f>
              <c:strCache>
                <c:ptCount val="1"/>
                <c:pt idx="0">
                  <c:v>Duvin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Diagramme!$C$11:$C$16</c:f>
              <c:numCache>
                <c:formatCode>General</c:formatCode>
                <c:ptCount val="1"/>
                <c:pt idx="0">
                  <c:v>480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FA3-4E10-BAFD-A04B75CA38AC}"/>
            </c:ext>
          </c:extLst>
        </c:ser>
        <c:ser>
          <c:idx val="1"/>
          <c:order val="2"/>
          <c:tx>
            <c:strRef>
              <c:f>Diagramme!$D$3</c:f>
              <c:strCache>
                <c:ptCount val="1"/>
                <c:pt idx="0">
                  <c:v>Ilanz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Diagramme!$D$11:$D$16</c:f>
              <c:numCache>
                <c:formatCode>General</c:formatCode>
                <c:ptCount val="1"/>
                <c:pt idx="0">
                  <c:v>8774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FA3-4E10-BAFD-A04B75CA38AC}"/>
            </c:ext>
          </c:extLst>
        </c:ser>
        <c:ser>
          <c:idx val="2"/>
          <c:order val="3"/>
          <c:tx>
            <c:strRef>
              <c:f>Diagramme!$E$3</c:f>
              <c:strCache>
                <c:ptCount val="1"/>
                <c:pt idx="0">
                  <c:v>Ladir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Diagramme!$E$11:$E$16</c:f>
              <c:numCache>
                <c:formatCode>General</c:formatCode>
                <c:ptCount val="1"/>
                <c:pt idx="0">
                  <c:v>2254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FA3-4E10-BAFD-A04B75CA38AC}"/>
            </c:ext>
          </c:extLst>
        </c:ser>
        <c:ser>
          <c:idx val="3"/>
          <c:order val="4"/>
          <c:tx>
            <c:strRef>
              <c:f>Diagramme!$F$3</c:f>
              <c:strCache>
                <c:ptCount val="1"/>
                <c:pt idx="0">
                  <c:v>Luven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Diagramme!$F$11:$F$16</c:f>
              <c:numCache>
                <c:formatCode>General</c:formatCode>
                <c:ptCount val="1"/>
                <c:pt idx="0">
                  <c:v>1991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FA3-4E10-BAFD-A04B75CA38AC}"/>
            </c:ext>
          </c:extLst>
        </c:ser>
        <c:ser>
          <c:idx val="4"/>
          <c:order val="5"/>
          <c:tx>
            <c:strRef>
              <c:f>Diagramme!$G$3</c:f>
              <c:strCache>
                <c:ptCount val="1"/>
                <c:pt idx="0">
                  <c:v>Pigniu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Diagramme!$G$11:$G$16</c:f>
              <c:numCache>
                <c:formatCode>General</c:formatCode>
                <c:ptCount val="1"/>
                <c:pt idx="0">
                  <c:v>147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9FA3-4E10-BAFD-A04B75CA38AC}"/>
            </c:ext>
          </c:extLst>
        </c:ser>
        <c:ser>
          <c:idx val="5"/>
          <c:order val="6"/>
          <c:tx>
            <c:strRef>
              <c:f>Diagramme!$H$3</c:f>
              <c:strCache>
                <c:ptCount val="1"/>
                <c:pt idx="0">
                  <c:v>Pitasch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Diagramme!$H$11:$H$16</c:f>
              <c:numCache>
                <c:formatCode>General</c:formatCode>
                <c:ptCount val="1"/>
                <c:pt idx="0">
                  <c:v>958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9FA3-4E10-BAFD-A04B75CA38AC}"/>
            </c:ext>
          </c:extLst>
        </c:ser>
        <c:ser>
          <c:idx val="6"/>
          <c:order val="7"/>
          <c:tx>
            <c:strRef>
              <c:f>Diagramme!$I$3</c:f>
              <c:strCache>
                <c:ptCount val="1"/>
                <c:pt idx="0">
                  <c:v>Riein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Diagramme!$I$11:$I$16</c:f>
              <c:numCache>
                <c:formatCode>General</c:formatCode>
                <c:ptCount val="1"/>
                <c:pt idx="0">
                  <c:v>808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9FA3-4E10-BAFD-A04B75CA38AC}"/>
            </c:ext>
          </c:extLst>
        </c:ser>
        <c:ser>
          <c:idx val="7"/>
          <c:order val="8"/>
          <c:tx>
            <c:strRef>
              <c:f>Diagramme!$J$3</c:f>
              <c:strCache>
                <c:ptCount val="1"/>
                <c:pt idx="0">
                  <c:v>Rueun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Diagramme!$J$11:$J$16</c:f>
              <c:numCache>
                <c:formatCode>General</c:formatCode>
                <c:ptCount val="1"/>
                <c:pt idx="0">
                  <c:v>4449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FA3-4E10-BAFD-A04B75CA38AC}"/>
            </c:ext>
          </c:extLst>
        </c:ser>
        <c:ser>
          <c:idx val="9"/>
          <c:order val="9"/>
          <c:tx>
            <c:strRef>
              <c:f>Diagramme!$K$3</c:f>
              <c:strCache>
                <c:ptCount val="1"/>
                <c:pt idx="0">
                  <c:v>Ruschein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Diagramme!$K$11:$K$16</c:f>
              <c:numCache>
                <c:formatCode>General</c:formatCode>
                <c:ptCount val="1"/>
                <c:pt idx="0">
                  <c:v>5039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9FA3-4E10-BAFD-A04B75CA38AC}"/>
            </c:ext>
          </c:extLst>
        </c:ser>
        <c:ser>
          <c:idx val="10"/>
          <c:order val="10"/>
          <c:tx>
            <c:strRef>
              <c:f>Diagramme!$L$3</c:f>
              <c:strCache>
                <c:ptCount val="1"/>
                <c:pt idx="0">
                  <c:v>Schnaus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Diagramme!$L$11:$L$16</c:f>
              <c:numCache>
                <c:formatCode>General</c:formatCode>
                <c:ptCount val="1"/>
                <c:pt idx="0">
                  <c:v>1192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FA3-4E10-BAFD-A04B75CA38AC}"/>
            </c:ext>
          </c:extLst>
        </c:ser>
        <c:ser>
          <c:idx val="11"/>
          <c:order val="11"/>
          <c:tx>
            <c:strRef>
              <c:f>Diagramme!$M$3</c:f>
              <c:strCache>
                <c:ptCount val="1"/>
                <c:pt idx="0">
                  <c:v>Sevgein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Diagramme!$M$11:$M$16</c:f>
              <c:numCache>
                <c:formatCode>General</c:formatCode>
                <c:ptCount val="1"/>
                <c:pt idx="0">
                  <c:v>1687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9FA3-4E10-BAFD-A04B75CA38AC}"/>
            </c:ext>
          </c:extLst>
        </c:ser>
        <c:ser>
          <c:idx val="12"/>
          <c:order val="12"/>
          <c:tx>
            <c:strRef>
              <c:f>Diagramme!$N$3</c:f>
              <c:strCache>
                <c:ptCount val="1"/>
                <c:pt idx="0">
                  <c:v>Siat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Diagramme!$A$11:$A$16</c:f>
              <c:strCache>
                <c:ptCount val="1"/>
                <c:pt idx="0">
                  <c:v>m</c:v>
                </c:pt>
              </c:strCache>
              <c:extLst/>
            </c:strRef>
          </c:cat>
          <c:val>
            <c:numRef>
              <c:f>Diagramme!$N$11:$N$16</c:f>
              <c:numCache>
                <c:formatCode>General</c:formatCode>
                <c:ptCount val="1"/>
                <c:pt idx="0">
                  <c:v>983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9FA3-4E10-BAFD-A04B75CA3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43"/>
        <c:axId val="822045800"/>
        <c:axId val="822045472"/>
      </c:barChart>
      <c:catAx>
        <c:axId val="822045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2045472"/>
        <c:crosses val="autoZero"/>
        <c:auto val="1"/>
        <c:lblAlgn val="ctr"/>
        <c:lblOffset val="100"/>
        <c:noMultiLvlLbl val="0"/>
      </c:catAx>
      <c:valAx>
        <c:axId val="8220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22045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de-CH" dirty="0"/>
              <a:t>Zustandsentwicklung I</a:t>
            </a:r>
            <a:r>
              <a:rPr lang="de-CH" baseline="-25000" dirty="0"/>
              <a:t>1</a:t>
            </a:r>
            <a:r>
              <a:rPr lang="de-CH" dirty="0"/>
              <a:t> der Fahrbahnen </a:t>
            </a:r>
            <a:r>
              <a:rPr lang="de-CH" dirty="0" smtClean="0"/>
              <a:t>mit </a:t>
            </a:r>
            <a:r>
              <a:rPr lang="de-CH" dirty="0"/>
              <a:t>Massnahmen</a:t>
            </a:r>
          </a:p>
        </c:rich>
      </c:tx>
      <c:layout>
        <c:manualLayout>
          <c:xMode val="edge"/>
          <c:yMode val="edge"/>
          <c:x val="8.8729559087015478E-2"/>
          <c:y val="3.61581920903954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562698412698403E-2"/>
          <c:y val="0.17640444649875922"/>
          <c:w val="0.69235109564792774"/>
          <c:h val="0.70298993875765525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Zustand!$B$6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</c:spPr>
          <c:invertIfNegative val="0"/>
          <c:cat>
            <c:numRef>
              <c:f>(Zustand!$C$5,Zustand!$P$5:$U$5)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(Zustand!$C$6,Zustand!$P$6:$U$6)</c:f>
              <c:numCache>
                <c:formatCode>0.00</c:formatCode>
                <c:ptCount val="7"/>
                <c:pt idx="0">
                  <c:v>38.009664928145334</c:v>
                </c:pt>
                <c:pt idx="1">
                  <c:v>49.144871053424467</c:v>
                </c:pt>
                <c:pt idx="2">
                  <c:v>59.603198101996938</c:v>
                </c:pt>
                <c:pt idx="3">
                  <c:v>58.899761205435077</c:v>
                </c:pt>
                <c:pt idx="4">
                  <c:v>50.057184764238841</c:v>
                </c:pt>
                <c:pt idx="5">
                  <c:v>42.836156509205544</c:v>
                </c:pt>
                <c:pt idx="6">
                  <c:v>42.705023948310981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9-4FCC-B0CC-9C672481CDC2}"/>
            </c:ext>
          </c:extLst>
        </c:ser>
        <c:ser>
          <c:idx val="0"/>
          <c:order val="2"/>
          <c:tx>
            <c:strRef>
              <c:f>Zustand!$B$7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(Zustand!$C$5,Zustand!$P$5:$U$5)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(Zustand!$C$7,Zustand!$P$7:$U$7)</c:f>
              <c:numCache>
                <c:formatCode>0.00</c:formatCode>
                <c:ptCount val="7"/>
                <c:pt idx="0">
                  <c:v>26.048861135840127</c:v>
                </c:pt>
                <c:pt idx="1">
                  <c:v>23.83720023205742</c:v>
                </c:pt>
                <c:pt idx="2">
                  <c:v>19.654214799521856</c:v>
                </c:pt>
                <c:pt idx="3">
                  <c:v>23.983272970891036</c:v>
                </c:pt>
                <c:pt idx="4">
                  <c:v>37.752427297321987</c:v>
                </c:pt>
                <c:pt idx="5">
                  <c:v>38.451408277226442</c:v>
                </c:pt>
                <c:pt idx="6">
                  <c:v>31.561773858416519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9-4FCC-B0CC-9C672481CDC2}"/>
            </c:ext>
          </c:extLst>
        </c:ser>
        <c:ser>
          <c:idx val="5"/>
          <c:order val="3"/>
          <c:tx>
            <c:strRef>
              <c:f>Zustand!$B$8</c:f>
              <c:strCache>
                <c:ptCount val="1"/>
                <c:pt idx="0">
                  <c:v>ausreichend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(Zustand!$C$5,Zustand!$P$5:$U$5)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(Zustand!$C$8,Zustand!$P$8:$U$8)</c:f>
              <c:numCache>
                <c:formatCode>0.00</c:formatCode>
                <c:ptCount val="7"/>
                <c:pt idx="0">
                  <c:v>20.518576463988147</c:v>
                </c:pt>
                <c:pt idx="1">
                  <c:v>20.360855940720661</c:v>
                </c:pt>
                <c:pt idx="2">
                  <c:v>13.157114456672053</c:v>
                </c:pt>
                <c:pt idx="3">
                  <c:v>13.991701579109565</c:v>
                </c:pt>
                <c:pt idx="4">
                  <c:v>8.4398346187804734</c:v>
                </c:pt>
                <c:pt idx="5">
                  <c:v>15.601889926784871</c:v>
                </c:pt>
                <c:pt idx="6">
                  <c:v>25.733202193272447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9-4FCC-B0CC-9C672481CDC2}"/>
            </c:ext>
          </c:extLst>
        </c:ser>
        <c:ser>
          <c:idx val="4"/>
          <c:order val="4"/>
          <c:tx>
            <c:strRef>
              <c:f>Zustand!$B$9</c:f>
              <c:strCache>
                <c:ptCount val="1"/>
                <c:pt idx="0">
                  <c:v>kritisch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(Zustand!$C$5,Zustand!$P$5:$U$5)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(Zustand!$C$9,Zustand!$P$9:$U$9)</c:f>
              <c:numCache>
                <c:formatCode>0.00</c:formatCode>
                <c:ptCount val="7"/>
                <c:pt idx="0">
                  <c:v>9.916729124048425</c:v>
                </c:pt>
                <c:pt idx="1">
                  <c:v>5.3572694810389949</c:v>
                </c:pt>
                <c:pt idx="2">
                  <c:v>6.9178558345684715</c:v>
                </c:pt>
                <c:pt idx="3">
                  <c:v>2.6105147233826309</c:v>
                </c:pt>
                <c:pt idx="4">
                  <c:v>3.3981466733873837</c:v>
                </c:pt>
                <c:pt idx="5">
                  <c:v>2.7824537115683259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9-4FCC-B0CC-9C672481CDC2}"/>
            </c:ext>
          </c:extLst>
        </c:ser>
        <c:ser>
          <c:idx val="6"/>
          <c:order val="5"/>
          <c:tx>
            <c:strRef>
              <c:f>Zustand!$B$10</c:f>
              <c:strCache>
                <c:ptCount val="1"/>
                <c:pt idx="0">
                  <c:v>schlecht</c:v>
                </c:pt>
              </c:strCache>
            </c:strRef>
          </c:tx>
          <c:spPr>
            <a:solidFill>
              <a:srgbClr val="FF0000"/>
            </a:solidFill>
            <a:ln w="0">
              <a:noFill/>
            </a:ln>
          </c:spPr>
          <c:invertIfNegative val="0"/>
          <c:cat>
            <c:numRef>
              <c:f>(Zustand!$C$5,Zustand!$P$5:$U$5)</c:f>
              <c:numCache>
                <c:formatCode>0</c:formatCode>
                <c:ptCount val="7"/>
                <c:pt idx="0">
                  <c:v>2021</c:v>
                </c:pt>
                <c:pt idx="1">
                  <c:v>2026</c:v>
                </c:pt>
                <c:pt idx="2">
                  <c:v>2031</c:v>
                </c:pt>
                <c:pt idx="3">
                  <c:v>2036</c:v>
                </c:pt>
                <c:pt idx="4">
                  <c:v>2041</c:v>
                </c:pt>
                <c:pt idx="5">
                  <c:v>2046</c:v>
                </c:pt>
                <c:pt idx="6">
                  <c:v>2051</c:v>
                </c:pt>
              </c:numCache>
            </c:numRef>
          </c:cat>
          <c:val>
            <c:numRef>
              <c:f>(Zustand!$C$10,Zustand!$P$10:$U$10)</c:f>
              <c:numCache>
                <c:formatCode>0.00</c:formatCode>
                <c:ptCount val="7"/>
                <c:pt idx="0">
                  <c:v>5.506168347977904</c:v>
                </c:pt>
                <c:pt idx="1">
                  <c:v>1.2998032927584053</c:v>
                </c:pt>
                <c:pt idx="2">
                  <c:v>0.66761680724062777</c:v>
                </c:pt>
                <c:pt idx="3">
                  <c:v>0.51474952118160022</c:v>
                </c:pt>
                <c:pt idx="4">
                  <c:v>0.35240664627124951</c:v>
                </c:pt>
                <c:pt idx="5">
                  <c:v>0.32809157521473248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39-4FCC-B0CC-9C672481C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579776"/>
        <c:axId val="180910848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Zustand!$B$5</c15:sqref>
                        </c15:formulaRef>
                      </c:ext>
                    </c:extLst>
                    <c:strCache>
                      <c:ptCount val="1"/>
                      <c:pt idx="0">
                        <c:v>Zustand \ Jahre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(Zustand!$C$5,Zustand!$P$5:$U$5)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2021</c:v>
                      </c:pt>
                      <c:pt idx="1">
                        <c:v>2026</c:v>
                      </c:pt>
                      <c:pt idx="2">
                        <c:v>2031</c:v>
                      </c:pt>
                      <c:pt idx="3">
                        <c:v>2036</c:v>
                      </c:pt>
                      <c:pt idx="4">
                        <c:v>2041</c:v>
                      </c:pt>
                      <c:pt idx="5">
                        <c:v>2046</c:v>
                      </c:pt>
                      <c:pt idx="6">
                        <c:v>2051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(Zustand!$C$5,Zustand!$P$5:$U$5)</c15:sqref>
                        </c15:formulaRef>
                      </c:ext>
                    </c:extLst>
                    <c:numCache>
                      <c:formatCode>0</c:formatCode>
                      <c:ptCount val="7"/>
                      <c:pt idx="0">
                        <c:v>2021</c:v>
                      </c:pt>
                      <c:pt idx="1">
                        <c:v>2026</c:v>
                      </c:pt>
                      <c:pt idx="2">
                        <c:v>2031</c:v>
                      </c:pt>
                      <c:pt idx="3">
                        <c:v>2036</c:v>
                      </c:pt>
                      <c:pt idx="4">
                        <c:v>2041</c:v>
                      </c:pt>
                      <c:pt idx="5">
                        <c:v>2046</c:v>
                      </c:pt>
                      <c:pt idx="6">
                        <c:v>2051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339-4FCC-B0CC-9C672481CDC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6"/>
          <c:tx>
            <c:strRef>
              <c:f>Zustand!$B$12</c:f>
              <c:strCache>
                <c:ptCount val="1"/>
                <c:pt idx="0">
                  <c:v>Mittelwert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(Zustand!$C$12,Zustand!$P$12:$U$12)</c:f>
              <c:numCache>
                <c:formatCode>0.00</c:formatCode>
                <c:ptCount val="7"/>
                <c:pt idx="0">
                  <c:v>1.6356988400654155</c:v>
                </c:pt>
                <c:pt idx="1">
                  <c:v>1.227355916377757</c:v>
                </c:pt>
                <c:pt idx="2">
                  <c:v>1.1067252574171362</c:v>
                </c:pt>
                <c:pt idx="3">
                  <c:v>1.0544500934016532</c:v>
                </c:pt>
                <c:pt idx="4">
                  <c:v>1.1035001969472009</c:v>
                </c:pt>
                <c:pt idx="5">
                  <c:v>1.2253377834164245</c:v>
                </c:pt>
                <c:pt idx="6">
                  <c:v>1.197390540991047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39-4FCC-B0CC-9C672481C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738896"/>
        <c:axId val="678731680"/>
      </c:lineChart>
      <c:catAx>
        <c:axId val="1655797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180910848"/>
        <c:crosses val="autoZero"/>
        <c:auto val="1"/>
        <c:lblAlgn val="ctr"/>
        <c:lblOffset val="100"/>
        <c:noMultiLvlLbl val="0"/>
      </c:catAx>
      <c:valAx>
        <c:axId val="18091084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5579776"/>
        <c:crosses val="autoZero"/>
        <c:crossBetween val="between"/>
      </c:valAx>
      <c:valAx>
        <c:axId val="678731680"/>
        <c:scaling>
          <c:orientation val="minMax"/>
          <c:max val="5"/>
        </c:scaling>
        <c:delete val="0"/>
        <c:axPos val="r"/>
        <c:numFmt formatCode="0.00" sourceLinked="1"/>
        <c:majorTickMark val="out"/>
        <c:minorTickMark val="none"/>
        <c:tickLblPos val="nextTo"/>
        <c:crossAx val="678738896"/>
        <c:crosses val="max"/>
        <c:crossBetween val="between"/>
      </c:valAx>
      <c:catAx>
        <c:axId val="678738896"/>
        <c:scaling>
          <c:orientation val="minMax"/>
        </c:scaling>
        <c:delete val="1"/>
        <c:axPos val="b"/>
        <c:majorTickMark val="out"/>
        <c:minorTickMark val="none"/>
        <c:tickLblPos val="nextTo"/>
        <c:crossAx val="6787316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023614804938394"/>
          <c:y val="0.25573059299790918"/>
          <c:w val="0.17053039783460736"/>
          <c:h val="0.4903840918190310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53AE-7EB2-400E-B1BD-0038F879AB5B}" type="datetimeFigureOut">
              <a:rPr lang="de-CH" smtClean="0"/>
              <a:t>13.09.2022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5600" cy="446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73DC7-CD4E-4024-AFD0-4E4776D257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Auftrag Gemeindevorstand mit Strassenbauprogramm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3DC7-CD4E-4024-AFD0-4E4776D2571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21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1493838"/>
            <a:ext cx="6345237" cy="85566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de-CH" sz="4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CH" dirty="0" smtClean="0"/>
              <a:t>Salü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2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>
          <a:gsLst>
            <a:gs pos="100000">
              <a:srgbClr val="009EE0">
                <a:alpha val="14902"/>
              </a:srgbClr>
            </a:gs>
            <a:gs pos="5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22288" y="1943100"/>
            <a:ext cx="8189912" cy="4276209"/>
          </a:xfrm>
        </p:spPr>
        <p:txBody>
          <a:bodyPr lIns="0" tIns="0" rIns="0" bIns="0"/>
          <a:lstStyle>
            <a:lvl1pPr>
              <a:defRPr sz="2800" baseline="0">
                <a:solidFill>
                  <a:srgbClr val="009EE0"/>
                </a:solidFill>
              </a:defRPr>
            </a:lvl1pPr>
            <a:lvl2pPr>
              <a:defRPr sz="2400">
                <a:solidFill>
                  <a:srgbClr val="009EE0"/>
                </a:solidFill>
              </a:defRPr>
            </a:lvl2pPr>
            <a:lvl3pPr>
              <a:defRPr sz="2000">
                <a:solidFill>
                  <a:srgbClr val="637079"/>
                </a:solidFill>
              </a:defRPr>
            </a:lvl3pPr>
            <a:lvl4pPr>
              <a:defRPr sz="1800">
                <a:solidFill>
                  <a:srgbClr val="637079"/>
                </a:solidFill>
              </a:defRPr>
            </a:lvl4pPr>
            <a:lvl5pPr>
              <a:defRPr sz="1600">
                <a:solidFill>
                  <a:srgbClr val="637079"/>
                </a:solidFill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7" y="990600"/>
            <a:ext cx="8190173" cy="9532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500" b="1">
                <a:solidFill>
                  <a:srgbClr val="525E6A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2791"/>
            <a:ext cx="1972056" cy="44196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6815"/>
            <a:ext cx="2484275" cy="5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289" y="1493838"/>
            <a:ext cx="6479982" cy="900047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Tschou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6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222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B03D5-7E56-4BB3-9954-572953707871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4522-91B9-4D5B-B076-A6441C0F51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94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86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Zustand 2021 – Fraktion Ilanz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10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" y="1729326"/>
            <a:ext cx="5543379" cy="45901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58" y="3746474"/>
            <a:ext cx="3551342" cy="141071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658" y="1729326"/>
            <a:ext cx="3551342" cy="15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Strassenlänge pro Fraktion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11</a:t>
            </a:fld>
            <a:endParaRPr lang="de-CH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quarter" idx="14"/>
          </p:nvPr>
        </p:nvGraphicFramePr>
        <p:xfrm>
          <a:off x="522288" y="1943100"/>
          <a:ext cx="81899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6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9EE0">
                <a:alpha val="14902"/>
              </a:srgbClr>
            </a:gs>
            <a:gs pos="6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Finanzbedarf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12</a:t>
            </a:fld>
            <a:endParaRPr lang="de-CH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 smtClean="0"/>
              <a:t>Eingriffszeitpunkt bei Unterschreitung des Index 3</a:t>
            </a:r>
          </a:p>
          <a:p>
            <a:r>
              <a:rPr lang="de-CH" dirty="0" smtClean="0"/>
              <a:t>Abschätzung gemäss Zustandserhebung ob es eine Gesamterneuerung oder z.B. nur eine Tragschichterneuerung braucht.</a:t>
            </a:r>
          </a:p>
          <a:p>
            <a:r>
              <a:rPr lang="de-CH" dirty="0" smtClean="0"/>
              <a:t>Gemäss der gewählten Strategie müssen in den nächsten 30 Jahre rund 32 Mio. Franken investiert werden.</a:t>
            </a:r>
          </a:p>
          <a:p>
            <a:r>
              <a:rPr lang="de-CH" dirty="0" smtClean="0"/>
              <a:t>Etwas mehr als eine Million pro Jahr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8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Zustandsverlauf mit Massnahmen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13</a:t>
            </a:fld>
            <a:endParaRPr lang="de-CH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91CCE5A5-BE9C-4F8D-90F1-8D7C99DF97A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95723922"/>
              </p:ext>
            </p:extLst>
          </p:nvPr>
        </p:nvGraphicFramePr>
        <p:xfrm>
          <a:off x="522288" y="1943100"/>
          <a:ext cx="81899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74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Vorgehensweise Bauprogramm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14</a:t>
            </a:fld>
            <a:endParaRPr lang="de-CH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522288" y="1943101"/>
            <a:ext cx="8189912" cy="2710036"/>
          </a:xfrm>
        </p:spPr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9001000" cy="30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Vielen Dank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32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sz="2400" dirty="0" smtClean="0"/>
              <a:t>Ausgangslage und Zielsetzung</a:t>
            </a:r>
          </a:p>
          <a:p>
            <a:r>
              <a:rPr lang="de-CH" sz="2400" dirty="0" smtClean="0"/>
              <a:t>Abgrenzung</a:t>
            </a:r>
          </a:p>
          <a:p>
            <a:r>
              <a:rPr lang="de-CH" sz="2400" dirty="0" smtClean="0"/>
              <a:t>Methodik</a:t>
            </a:r>
          </a:p>
          <a:p>
            <a:r>
              <a:rPr lang="de-CH" sz="2400" dirty="0" smtClean="0"/>
              <a:t>Modell</a:t>
            </a:r>
          </a:p>
          <a:p>
            <a:r>
              <a:rPr lang="de-CH" sz="2400" dirty="0" smtClean="0"/>
              <a:t>Zustandsentwicklung</a:t>
            </a:r>
          </a:p>
          <a:p>
            <a:r>
              <a:rPr lang="de-CH" sz="2400" dirty="0" smtClean="0"/>
              <a:t>Massnahmenstrategie</a:t>
            </a:r>
          </a:p>
          <a:p>
            <a:r>
              <a:rPr lang="de-CH" sz="2400" dirty="0" smtClean="0"/>
              <a:t>Zustand 2021</a:t>
            </a:r>
          </a:p>
          <a:p>
            <a:r>
              <a:rPr lang="de-CH" sz="2400" dirty="0" smtClean="0"/>
              <a:t>Finanzbedarf</a:t>
            </a:r>
          </a:p>
          <a:p>
            <a:r>
              <a:rPr lang="de-CH" sz="2400" dirty="0" smtClean="0"/>
              <a:t>Vorgehensweise Bauprogramm</a:t>
            </a:r>
          </a:p>
          <a:p>
            <a:endParaRPr lang="de-CH" sz="2400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  <a:p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5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 err="1" smtClean="0"/>
              <a:t>Legislaturprogramm</a:t>
            </a:r>
            <a:r>
              <a:rPr lang="de-CH" dirty="0" smtClean="0"/>
              <a:t> 2022-2025 – Erstellung </a:t>
            </a:r>
            <a:r>
              <a:rPr lang="de-CH" dirty="0" smtClean="0"/>
              <a:t>Strassenbauprogramm</a:t>
            </a:r>
          </a:p>
          <a:p>
            <a:endParaRPr lang="de-CH" dirty="0" smtClean="0"/>
          </a:p>
          <a:p>
            <a:r>
              <a:rPr lang="de-CH" dirty="0" smtClean="0"/>
              <a:t>30 km oder 140’000 m</a:t>
            </a:r>
            <a:r>
              <a:rPr lang="de-CH" baseline="30000" dirty="0" smtClean="0"/>
              <a:t>2</a:t>
            </a:r>
            <a:r>
              <a:rPr lang="de-CH" dirty="0" smtClean="0"/>
              <a:t> asphaltierte Dorfstrassen</a:t>
            </a:r>
          </a:p>
          <a:p>
            <a:endParaRPr lang="de-CH" dirty="0" smtClean="0"/>
          </a:p>
          <a:p>
            <a:r>
              <a:rPr lang="de-CH" dirty="0" smtClean="0"/>
              <a:t>Zustandserfassung der Dorfstrassen</a:t>
            </a:r>
          </a:p>
          <a:p>
            <a:r>
              <a:rPr lang="de-CH" dirty="0" smtClean="0"/>
              <a:t>Ermittlung des Finanzbedarfs</a:t>
            </a:r>
          </a:p>
          <a:p>
            <a:r>
              <a:rPr lang="de-CH" dirty="0" smtClean="0"/>
              <a:t>Bauprogramm für die nächsten 2 Jahre aufzeigen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Ausgangslage und Zielsetzung</a:t>
            </a:r>
          </a:p>
          <a:p>
            <a:r>
              <a:rPr lang="de-CH" dirty="0" smtClean="0"/>
              <a:t>	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0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 smtClean="0"/>
              <a:t>Asphaltierte Strassen oder Pflastersteinstrassen in der Bauzone</a:t>
            </a:r>
          </a:p>
          <a:p>
            <a:r>
              <a:rPr lang="de-CH" dirty="0" smtClean="0"/>
              <a:t>Nicht untersucht wurden:</a:t>
            </a:r>
          </a:p>
          <a:p>
            <a:pPr lvl="1"/>
            <a:r>
              <a:rPr lang="de-CH" dirty="0" smtClean="0"/>
              <a:t>Naturstrassen in der Bauzone</a:t>
            </a:r>
          </a:p>
          <a:p>
            <a:pPr lvl="1"/>
            <a:r>
              <a:rPr lang="de-CH" dirty="0" smtClean="0"/>
              <a:t>Kunstbauten</a:t>
            </a:r>
          </a:p>
          <a:p>
            <a:pPr lvl="1"/>
            <a:r>
              <a:rPr lang="de-CH" dirty="0" smtClean="0"/>
              <a:t>Trottoire an Kantonsstrassen</a:t>
            </a:r>
          </a:p>
          <a:p>
            <a:pPr lvl="1"/>
            <a:r>
              <a:rPr lang="de-CH" dirty="0" smtClean="0"/>
              <a:t>Parkflächen und Plätze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Abgrenzung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15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Visuelle Zustandserhebung gemäss VSS 40 925b</a:t>
            </a:r>
          </a:p>
          <a:p>
            <a:r>
              <a:rPr lang="de-CH" dirty="0"/>
              <a:t>Unterteilung der Strassen in 50 m lange Abschnitte</a:t>
            </a:r>
          </a:p>
          <a:p>
            <a:r>
              <a:rPr lang="de-CH" dirty="0"/>
              <a:t>Total 655 Teilabschnitte</a:t>
            </a:r>
          </a:p>
          <a:p>
            <a:r>
              <a:rPr lang="de-CH" dirty="0" smtClean="0"/>
              <a:t>Oberflächenschäden I</a:t>
            </a:r>
            <a:r>
              <a:rPr lang="de-CH" baseline="-25000" dirty="0" smtClean="0"/>
              <a:t>1</a:t>
            </a:r>
            <a:endParaRPr lang="de-CH" dirty="0" smtClean="0"/>
          </a:p>
          <a:p>
            <a:pPr lvl="1"/>
            <a:r>
              <a:rPr lang="de-CH" dirty="0" smtClean="0"/>
              <a:t>Oberflächenglätte </a:t>
            </a:r>
            <a:r>
              <a:rPr lang="de-CH" dirty="0"/>
              <a:t>wie </a:t>
            </a:r>
            <a:r>
              <a:rPr lang="de-CH" dirty="0" smtClean="0"/>
              <a:t>Schwitzen</a:t>
            </a:r>
          </a:p>
          <a:p>
            <a:pPr lvl="1"/>
            <a:r>
              <a:rPr lang="de-CH" dirty="0" smtClean="0"/>
              <a:t>Belagsschäden </a:t>
            </a:r>
            <a:r>
              <a:rPr lang="de-CH" dirty="0"/>
              <a:t>wie </a:t>
            </a:r>
            <a:r>
              <a:rPr lang="de-CH" dirty="0" err="1"/>
              <a:t>Ausmagerung</a:t>
            </a:r>
            <a:r>
              <a:rPr lang="de-CH" dirty="0"/>
              <a:t>, Ablösung, Schlaglöcher, offene Nähe oder </a:t>
            </a:r>
            <a:r>
              <a:rPr lang="de-CH" dirty="0" smtClean="0"/>
              <a:t>Querrisse</a:t>
            </a:r>
            <a:endParaRPr lang="de-CH" dirty="0"/>
          </a:p>
          <a:p>
            <a:pPr lvl="1"/>
            <a:r>
              <a:rPr lang="de-CH" dirty="0" smtClean="0"/>
              <a:t>Belagsverformungen </a:t>
            </a:r>
            <a:r>
              <a:rPr lang="de-CH" dirty="0"/>
              <a:t>wie Spurrinnen oder </a:t>
            </a:r>
            <a:r>
              <a:rPr lang="de-CH" dirty="0" smtClean="0"/>
              <a:t>Aufwölbungen</a:t>
            </a:r>
            <a:endParaRPr lang="de-CH" dirty="0"/>
          </a:p>
          <a:p>
            <a:pPr lvl="1"/>
            <a:r>
              <a:rPr lang="de-CH" dirty="0" smtClean="0"/>
              <a:t>Strukturelle </a:t>
            </a:r>
            <a:r>
              <a:rPr lang="de-CH" dirty="0"/>
              <a:t>Schäden wie Setzungen, abgedrückte Ränder, Forsterhebungen oder </a:t>
            </a:r>
            <a:r>
              <a:rPr lang="de-CH" dirty="0" smtClean="0"/>
              <a:t>Netzrisse</a:t>
            </a:r>
            <a:endParaRPr lang="de-CH" dirty="0"/>
          </a:p>
          <a:p>
            <a:pPr lvl="1"/>
            <a:r>
              <a:rPr lang="de-CH" dirty="0" smtClean="0"/>
              <a:t>Flicke</a:t>
            </a:r>
          </a:p>
          <a:p>
            <a:r>
              <a:rPr lang="de-CH" dirty="0" smtClean="0"/>
              <a:t>Resultat Index (&lt;1) gut bis (&gt;4) schlecht</a:t>
            </a: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Methodik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1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Modell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6</a:t>
            </a:fld>
            <a:endParaRPr lang="de-CH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A67A69B-4C1C-4CBE-9101-3549E2E230D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15097898"/>
              </p:ext>
            </p:extLst>
          </p:nvPr>
        </p:nvGraphicFramePr>
        <p:xfrm>
          <a:off x="522288" y="1943100"/>
          <a:ext cx="81899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8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Zustandsentwicklung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7</a:t>
            </a:fld>
            <a:endParaRPr lang="de-CH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91CCE5A5-BE9C-4F8D-90F1-8D7C99DF97A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65575028"/>
              </p:ext>
            </p:extLst>
          </p:nvPr>
        </p:nvGraphicFramePr>
        <p:xfrm>
          <a:off x="522288" y="1943100"/>
          <a:ext cx="81899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8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Massnahmenstrategie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8</a:t>
            </a:fld>
            <a:endParaRPr lang="de-CH"/>
          </a:p>
        </p:txBody>
      </p:sp>
      <p:pic>
        <p:nvPicPr>
          <p:cNvPr id="8" name="Inhaltsplatzhalter 7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5536" y="1988840"/>
            <a:ext cx="8352928" cy="424847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95536" y="4581128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755576" y="46804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smtClean="0"/>
              <a:t>Zustand Ende 2021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993B70-0924-4BC9-8E3C-7218904B3FC4}" type="datetime1">
              <a:rPr lang="de-CH" smtClean="0"/>
              <a:t>13.09.2022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smtClean="0"/>
              <a:t>Strassenbauprogramm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144522-91B9-4D5B-B076-A6441C0F5141}" type="slidenum">
              <a:rPr lang="de-CH" smtClean="0"/>
              <a:t>9</a:t>
            </a:fld>
            <a:endParaRPr lang="de-CH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4"/>
          </p:nvPr>
        </p:nvGraphicFramePr>
        <p:xfrm>
          <a:off x="522288" y="1943100"/>
          <a:ext cx="818991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0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Ilanz_Gl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lanz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4ABD3C64-8DEC-469D-99E1-B22B12146EA7}" vid="{6D428207-8B01-4FB0-9DB5-016E9AB65FB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Präsentation-Strassenbauprogramm</Template>
  <TotalTime>0</TotalTime>
  <Words>261</Words>
  <Application>Microsoft Office PowerPoint</Application>
  <PresentationFormat>Bildschirmpräsentation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bold</vt:lpstr>
      <vt:lpstr>Praesentation_Ilanz_Glion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Company>Stadt Chur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Cavegn Dumeni</dc:creator>
  <cp:lastModifiedBy>Cavegn Dumeni</cp:lastModifiedBy>
  <cp:revision>19</cp:revision>
  <cp:lastPrinted>2014-01-30T09:29:25Z</cp:lastPrinted>
  <dcterms:created xsi:type="dcterms:W3CDTF">2022-08-23T05:18:03Z</dcterms:created>
  <dcterms:modified xsi:type="dcterms:W3CDTF">2022-09-13T07:47:37Z</dcterms:modified>
</cp:coreProperties>
</file>