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7" r:id="rId3"/>
    <p:sldId id="296" r:id="rId4"/>
    <p:sldId id="281" r:id="rId5"/>
    <p:sldId id="309" r:id="rId6"/>
    <p:sldId id="298" r:id="rId7"/>
    <p:sldId id="299" r:id="rId8"/>
    <p:sldId id="307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282" r:id="rId17"/>
    <p:sldId id="274" r:id="rId18"/>
    <p:sldId id="277" r:id="rId19"/>
    <p:sldId id="271" r:id="rId20"/>
    <p:sldId id="284" r:id="rId21"/>
    <p:sldId id="308" r:id="rId22"/>
  </p:sldIdLst>
  <p:sldSz cx="12192000" cy="6858000"/>
  <p:notesSz cx="6889750" cy="100218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2208" autoAdjust="0"/>
  </p:normalViewPr>
  <p:slideViewPr>
    <p:cSldViewPr snapToGrid="0">
      <p:cViewPr varScale="1">
        <p:scale>
          <a:sx n="101" d="100"/>
          <a:sy n="101" d="100"/>
        </p:scale>
        <p:origin x="9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FD3BEFA7-4DD0-483F-8A89-F63E454A926A}" type="datetimeFigureOut">
              <a:rPr lang="de-CH" smtClean="0"/>
              <a:t>31.01.2023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1AA6A7E4-77A4-41B7-999E-6DCF8908BA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31564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96AEE-5C37-425F-A5DC-F4092B3B0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A6B395-F295-4D16-8045-A946E5681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FFF02A-C84B-46F5-ABD8-CEC6DC2E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20B0-3ECC-4946-88E3-AB1C5731D8DD}" type="datetimeFigureOut">
              <a:rPr lang="de-CH" smtClean="0"/>
              <a:t>31.01.2023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FBB7EA-831A-4EE7-B1E6-48961694E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6FF651-C638-4422-98E5-8752571F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3712-C7DE-489A-8B7B-76EE593DCDC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761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49529-8861-4759-8C52-BEA3BE7A5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470E45-1AA1-404A-A61C-788D057B4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8E1F87-3546-476B-A323-1B231201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/>
              <a:t>o1. Februar 2o23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21A612-1C79-44C1-82FC-AC3B3EB1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IlanzGlion 13/10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E24D69-D38D-4630-99F5-6CFD4549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3712-C7DE-489A-8B7B-76EE593DCDC1}" type="slidenum">
              <a:rPr lang="de-CH" smtClean="0"/>
              <a:t>‹Nr.›</a:t>
            </a:fld>
            <a:endParaRPr lang="de-CH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5147BA81-EEE3-452D-9F66-1C3D160EF3C3}"/>
              </a:ext>
            </a:extLst>
          </p:cNvPr>
          <p:cNvCxnSpPr/>
          <p:nvPr userDrawn="1"/>
        </p:nvCxnSpPr>
        <p:spPr>
          <a:xfrm>
            <a:off x="360217" y="1246909"/>
            <a:ext cx="11457709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F9956EE-9F97-400F-B018-0144BBEDA61A}"/>
              </a:ext>
            </a:extLst>
          </p:cNvPr>
          <p:cNvCxnSpPr/>
          <p:nvPr userDrawn="1"/>
        </p:nvCxnSpPr>
        <p:spPr>
          <a:xfrm>
            <a:off x="360217" y="6300930"/>
            <a:ext cx="11457709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81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9A94495-DA50-4EB8-98D4-09AF52FF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136526"/>
            <a:ext cx="11457709" cy="957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3E61DC-E983-4421-98F6-953706C6F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217" y="1399309"/>
            <a:ext cx="11457709" cy="4777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8FCA23-B1B3-4F78-87A8-CD0AEC99B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dirty="0"/>
              <a:t>November 2o22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2684D9-9DA5-4C6E-AB69-EDF066F2F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dirty="0"/>
              <a:t>IlanzGlion 13/10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2A570B-C14F-4FA4-B256-1D809F868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1AD3712-C7DE-489A-8B7B-76EE593DCDC1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2480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16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6A673-1AEA-4DD0-9267-99F2E1502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685" y="3438957"/>
            <a:ext cx="11507318" cy="2789157"/>
          </a:xfrm>
        </p:spPr>
        <p:txBody>
          <a:bodyPr>
            <a:noAutofit/>
          </a:bodyPr>
          <a:lstStyle/>
          <a:p>
            <a:pPr algn="l"/>
            <a:br>
              <a:rPr lang="de-CH" b="1" dirty="0"/>
            </a:br>
            <a:r>
              <a:rPr lang="de-CH" b="1" dirty="0"/>
              <a:t>10 Jahre Fusionsgemeinde</a:t>
            </a:r>
            <a:br>
              <a:rPr lang="de-CH" b="1" dirty="0">
                <a:solidFill>
                  <a:schemeClr val="tx1"/>
                </a:solidFill>
              </a:rPr>
            </a:br>
            <a:r>
              <a:rPr lang="de-CH" sz="5500" b="1" dirty="0">
                <a:solidFill>
                  <a:schemeClr val="tx1"/>
                </a:solidFill>
              </a:rPr>
              <a:t>Information Parlament</a:t>
            </a:r>
            <a:br>
              <a:rPr lang="de-CH" b="1" dirty="0">
                <a:solidFill>
                  <a:schemeClr val="tx1"/>
                </a:solidFill>
              </a:rPr>
            </a:br>
            <a:r>
              <a:rPr lang="de-CH" sz="5000" b="1" dirty="0"/>
              <a:t>o1. Februar 2o23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0E8AE1-CB55-449E-BE22-A9F405EAE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4" y="1251036"/>
            <a:ext cx="6350055" cy="14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2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heers - Free signs icons">
            <a:extLst>
              <a:ext uri="{FF2B5EF4-FFF2-40B4-BE49-F238E27FC236}">
                <a16:creationId xmlns:a16="http://schemas.microsoft.com/office/drawing/2014/main" id="{D06EFA8D-E205-47E9-B434-5E38E2C8B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3" r="15226"/>
          <a:stretch/>
        </p:blipFill>
        <p:spPr bwMode="auto">
          <a:xfrm>
            <a:off x="9218951" y="1437611"/>
            <a:ext cx="2588947" cy="47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A0D0E2-E5B4-4C15-B369-C3E6AF93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Jubiläumsfestakt – Ilanz 13. Januar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2913AA-5813-48A7-996B-2B109E80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3" y="1406768"/>
            <a:ext cx="9792969" cy="47872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CH" sz="2700" dirty="0"/>
              <a:t>o9hoo – 11hoo 			</a:t>
            </a:r>
            <a:r>
              <a:rPr lang="de-CH" sz="2700" b="1" dirty="0">
                <a:solidFill>
                  <a:srgbClr val="0070C0"/>
                </a:solidFill>
              </a:rPr>
              <a:t>POLITISCHER DISKURS</a:t>
            </a:r>
            <a:endParaRPr lang="de-CH" sz="2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CH" sz="27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CH" sz="2700" dirty="0"/>
              <a:t>14hoo – o3hoo			</a:t>
            </a:r>
            <a:r>
              <a:rPr lang="de-CH" sz="2700" b="1" dirty="0">
                <a:solidFill>
                  <a:srgbClr val="0070C0"/>
                </a:solidFill>
              </a:rPr>
              <a:t>13 STUNDEN FUSIONSFEST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de-CH" sz="2700" dirty="0"/>
          </a:p>
          <a:p>
            <a:pPr lvl="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CH" sz="2700" dirty="0"/>
              <a:t>14hoo – 15hoo	</a:t>
            </a:r>
            <a:r>
              <a:rPr lang="de-CH" sz="2700" b="1" dirty="0">
                <a:solidFill>
                  <a:srgbClr val="0070C0"/>
                </a:solidFill>
              </a:rPr>
              <a:t>OFFIZIELLER FESTAKT</a:t>
            </a:r>
            <a:r>
              <a:rPr lang="de-CH" sz="2700" dirty="0"/>
              <a:t>	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de-CH" sz="2700" dirty="0"/>
          </a:p>
          <a:p>
            <a:pPr lvl="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CH" sz="2700" dirty="0"/>
              <a:t>15hoo – 18hoo	</a:t>
            </a:r>
            <a:r>
              <a:rPr lang="de-CH" sz="2700" b="1" dirty="0">
                <a:solidFill>
                  <a:srgbClr val="0070C0"/>
                </a:solidFill>
              </a:rPr>
              <a:t>KINDERFEST</a:t>
            </a:r>
            <a:r>
              <a:rPr lang="de-CH" sz="2700" dirty="0"/>
              <a:t>		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de-CH" sz="2700" dirty="0"/>
          </a:p>
          <a:p>
            <a:pPr lvl="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CH" sz="2700" dirty="0"/>
              <a:t>18hoo – 21hoo	</a:t>
            </a:r>
            <a:r>
              <a:rPr lang="de-CH" sz="2700" b="1" dirty="0">
                <a:solidFill>
                  <a:srgbClr val="0070C0"/>
                </a:solidFill>
              </a:rPr>
              <a:t>BEIZENFEST</a:t>
            </a:r>
            <a:r>
              <a:rPr lang="de-CH" sz="2700" dirty="0"/>
              <a:t>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CH" sz="2700" dirty="0"/>
          </a:p>
          <a:p>
            <a:pPr lvl="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CH" sz="2700" dirty="0"/>
              <a:t>18hoo – o3hoo	</a:t>
            </a:r>
            <a:r>
              <a:rPr lang="de-CH" sz="2700" b="1" dirty="0">
                <a:solidFill>
                  <a:srgbClr val="0070C0"/>
                </a:solidFill>
              </a:rPr>
              <a:t>GEMEINSAM FEIERN</a:t>
            </a:r>
            <a:r>
              <a:rPr lang="de-CH" sz="2700" dirty="0"/>
              <a:t>		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8E4F6E-AAB6-49A4-A4AB-22E74746E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784778" y="3133106"/>
            <a:ext cx="4787205" cy="1334528"/>
          </a:xfrm>
          <a:prstGeom prst="rect">
            <a:avLst/>
          </a:prstGeom>
        </p:spPr>
      </p:pic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51FD8A6-5748-43D6-B015-006DD90BB6BA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D5123D5-9BF5-47C3-B933-56914322CD48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CCEE5F30-18FE-4E35-9E35-C6E88673EF76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</p:spTree>
    <p:extLst>
      <p:ext uri="{BB962C8B-B14F-4D97-AF65-F5344CB8AC3E}">
        <p14:creationId xmlns:p14="http://schemas.microsoft.com/office/powerpoint/2010/main" val="238712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heers - Free signs icons">
            <a:extLst>
              <a:ext uri="{FF2B5EF4-FFF2-40B4-BE49-F238E27FC236}">
                <a16:creationId xmlns:a16="http://schemas.microsoft.com/office/drawing/2014/main" id="{D06EFA8D-E205-47E9-B434-5E38E2C8B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3" r="15226"/>
          <a:stretch/>
        </p:blipFill>
        <p:spPr bwMode="auto">
          <a:xfrm>
            <a:off x="9218951" y="1437611"/>
            <a:ext cx="2588947" cy="47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A0D0E2-E5B4-4C15-B369-C3E6AF93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Jubiläumsfestakt – 13 Begegnungsorte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8E4F6E-AAB6-49A4-A4AB-22E74746E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784778" y="3163949"/>
            <a:ext cx="4787205" cy="1334528"/>
          </a:xfrm>
          <a:prstGeom prst="rect">
            <a:avLst/>
          </a:prstGeom>
        </p:spPr>
      </p:pic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51FD8A6-5748-43D6-B015-006DD90BB6BA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D5123D5-9BF5-47C3-B933-56914322CD48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CCEE5F30-18FE-4E35-9E35-C6E88673EF76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54E9D9-ACB1-4B98-9FA5-5F5AA5FCA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008"/>
          <a:stretch/>
        </p:blipFill>
        <p:spPr>
          <a:xfrm>
            <a:off x="4759009" y="1928934"/>
            <a:ext cx="4332616" cy="365300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B9071E-AA37-492B-925B-EAB9820A33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025"/>
          <a:stretch/>
        </p:blipFill>
        <p:spPr>
          <a:xfrm>
            <a:off x="346355" y="1437610"/>
            <a:ext cx="4114800" cy="48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80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Jahresprogramm – Tag der offenen Fraktion 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B02B2C0-8BE0-4A53-83A4-E886313811AC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5B1CFB-DB54-44B0-BBC3-DE5F45407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88" y="1332542"/>
            <a:ext cx="687721" cy="304229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CC2AA5C-D244-46FF-98B2-13F7B730C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829" y="1363409"/>
            <a:ext cx="3626477" cy="485799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69F52595-6AA4-433E-9A29-2608FAA84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371" y="1725439"/>
            <a:ext cx="687721" cy="304229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162C49E-36A8-4D74-94F8-315B10272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254" y="2098160"/>
            <a:ext cx="687721" cy="304229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AA4A3032-EA63-4DA7-AFEE-54E483EB4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137" y="2480969"/>
            <a:ext cx="687721" cy="3042292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5D78DAC3-7DA6-420F-9CFD-50132142C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020" y="2863778"/>
            <a:ext cx="687721" cy="3042292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C408CE93-4CE4-4C56-83EB-28A0C6DCC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03" y="3246585"/>
            <a:ext cx="687721" cy="3042292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D0D4F891-374E-49FB-95E0-E3D14BD70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786" y="3236497"/>
            <a:ext cx="687721" cy="304229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1FC6B523-AA63-4963-BA9F-5C20DC5B2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669" y="2863778"/>
            <a:ext cx="687721" cy="3042292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CA3906-679C-4A85-9998-AE6921117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552" y="2479387"/>
            <a:ext cx="687721" cy="3042292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53392D2-55BC-44AC-A343-F172FC2A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435" y="2098160"/>
            <a:ext cx="687721" cy="3042292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50253718-6AA3-4B25-8896-68DA4DD2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318" y="1715351"/>
            <a:ext cx="687721" cy="3042292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0A9BCF08-DBE6-4FFA-8644-995E372B3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0205" y="1363409"/>
            <a:ext cx="687721" cy="304229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7B69400-8885-464B-899D-8F6ACADABA9D}"/>
              </a:ext>
            </a:extLst>
          </p:cNvPr>
          <p:cNvSpPr txBox="1"/>
          <p:nvPr/>
        </p:nvSpPr>
        <p:spPr>
          <a:xfrm rot="16200000">
            <a:off x="1420797" y="3335841"/>
            <a:ext cx="786140" cy="294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DUVIN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50233E40-A13E-4F73-A379-C5A7A53EAE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83180" y="1813783"/>
            <a:ext cx="312248" cy="342302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9CA0E892-ECBB-4C43-B669-453A1CA432A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73805" y="2182593"/>
            <a:ext cx="297678" cy="326330"/>
          </a:xfrm>
          <a:prstGeom prst="rect">
            <a:avLst/>
          </a:prstGeom>
        </p:spPr>
      </p:pic>
      <p:sp>
        <p:nvSpPr>
          <p:cNvPr id="54" name="Textfeld 53">
            <a:extLst>
              <a:ext uri="{FF2B5EF4-FFF2-40B4-BE49-F238E27FC236}">
                <a16:creationId xmlns:a16="http://schemas.microsoft.com/office/drawing/2014/main" id="{173AFB88-3007-411A-8505-273440E3A522}"/>
              </a:ext>
            </a:extLst>
          </p:cNvPr>
          <p:cNvSpPr txBox="1"/>
          <p:nvPr/>
        </p:nvSpPr>
        <p:spPr>
          <a:xfrm rot="16200000">
            <a:off x="2399984" y="3702136"/>
            <a:ext cx="786140" cy="294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LADIR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4000DF6C-8E45-4F98-A0CB-3E36283A5DD3}"/>
              </a:ext>
            </a:extLst>
          </p:cNvPr>
          <p:cNvSpPr txBox="1"/>
          <p:nvPr/>
        </p:nvSpPr>
        <p:spPr>
          <a:xfrm rot="16200000">
            <a:off x="3380991" y="4095206"/>
            <a:ext cx="786140" cy="294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LUVEN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A24F3D46-DF25-4512-9DD2-264D7D3D6BA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54687" y="2547851"/>
            <a:ext cx="288189" cy="315927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EC0615D5-B81E-4E8F-8956-2FEF53BE6D61}"/>
              </a:ext>
            </a:extLst>
          </p:cNvPr>
          <p:cNvSpPr txBox="1"/>
          <p:nvPr/>
        </p:nvSpPr>
        <p:spPr>
          <a:xfrm rot="16200000">
            <a:off x="4361750" y="4468731"/>
            <a:ext cx="786140" cy="294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PIGNIU</a:t>
            </a: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6552F36A-ED2A-43C1-B146-ECF91439EFF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25829" y="2934683"/>
            <a:ext cx="323865" cy="355037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FB6F4AB3-417F-4DB8-B1C6-05154611BA38}"/>
              </a:ext>
            </a:extLst>
          </p:cNvPr>
          <p:cNvSpPr txBox="1"/>
          <p:nvPr/>
        </p:nvSpPr>
        <p:spPr>
          <a:xfrm rot="16200000">
            <a:off x="5330242" y="4853175"/>
            <a:ext cx="83591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PITASCH</a:t>
            </a: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271C3574-0849-49C6-B3A3-03000485266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06713" y="3330824"/>
            <a:ext cx="310680" cy="340583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913020C3-6C4B-468A-B0B2-DEA763F5FE39}"/>
              </a:ext>
            </a:extLst>
          </p:cNvPr>
          <p:cNvSpPr txBox="1"/>
          <p:nvPr/>
        </p:nvSpPr>
        <p:spPr>
          <a:xfrm rot="16200000">
            <a:off x="6330034" y="4849850"/>
            <a:ext cx="786140" cy="294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RIEIN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AE9B188A-37F1-4A79-9FBC-6260924F1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63" y="3308474"/>
            <a:ext cx="336844" cy="3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feld 62">
            <a:extLst>
              <a:ext uri="{FF2B5EF4-FFF2-40B4-BE49-F238E27FC236}">
                <a16:creationId xmlns:a16="http://schemas.microsoft.com/office/drawing/2014/main" id="{16F2FDA1-40D1-4830-BA74-616BCF48CAE4}"/>
              </a:ext>
            </a:extLst>
          </p:cNvPr>
          <p:cNvSpPr txBox="1"/>
          <p:nvPr/>
        </p:nvSpPr>
        <p:spPr>
          <a:xfrm rot="16200000">
            <a:off x="7318839" y="4468731"/>
            <a:ext cx="786140" cy="294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RUEUN</a:t>
            </a: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7FB9C9E4-EC2B-4821-A811-C094B8DD4BA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80400" y="2942547"/>
            <a:ext cx="294129" cy="322439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8202F923-B270-4523-B5B9-A2FF3FE16BA4}"/>
              </a:ext>
            </a:extLst>
          </p:cNvPr>
          <p:cNvSpPr txBox="1"/>
          <p:nvPr/>
        </p:nvSpPr>
        <p:spPr>
          <a:xfrm rot="16200000">
            <a:off x="8306239" y="4126854"/>
            <a:ext cx="78614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RUSCHEIN</a:t>
            </a:r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EB927D2E-4CB6-49F8-A3C7-3AA3F42D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521" y="2545210"/>
            <a:ext cx="290620" cy="3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feld 66">
            <a:extLst>
              <a:ext uri="{FF2B5EF4-FFF2-40B4-BE49-F238E27FC236}">
                <a16:creationId xmlns:a16="http://schemas.microsoft.com/office/drawing/2014/main" id="{25DB8B07-5CF6-4143-8590-471C80C97511}"/>
              </a:ext>
            </a:extLst>
          </p:cNvPr>
          <p:cNvSpPr txBox="1"/>
          <p:nvPr/>
        </p:nvSpPr>
        <p:spPr>
          <a:xfrm rot="16200000">
            <a:off x="9273705" y="3748664"/>
            <a:ext cx="78614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SCHNAUS</a:t>
            </a:r>
          </a:p>
        </p:txBody>
      </p:sp>
      <p:pic>
        <p:nvPicPr>
          <p:cNvPr id="68" name="Grafik 67">
            <a:extLst>
              <a:ext uri="{FF2B5EF4-FFF2-40B4-BE49-F238E27FC236}">
                <a16:creationId xmlns:a16="http://schemas.microsoft.com/office/drawing/2014/main" id="{321F2352-3923-4891-95B0-73DCF8E2F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7562" y="2169446"/>
            <a:ext cx="323798" cy="354964"/>
          </a:xfrm>
          <a:prstGeom prst="rect">
            <a:avLst/>
          </a:prstGeom>
        </p:spPr>
      </p:pic>
      <p:sp>
        <p:nvSpPr>
          <p:cNvPr id="69" name="Textfeld 68">
            <a:extLst>
              <a:ext uri="{FF2B5EF4-FFF2-40B4-BE49-F238E27FC236}">
                <a16:creationId xmlns:a16="http://schemas.microsoft.com/office/drawing/2014/main" id="{4CD52659-6CB2-4861-B244-DB8330FA95A9}"/>
              </a:ext>
            </a:extLst>
          </p:cNvPr>
          <p:cNvSpPr txBox="1"/>
          <p:nvPr/>
        </p:nvSpPr>
        <p:spPr>
          <a:xfrm rot="16200000">
            <a:off x="10247172" y="3351236"/>
            <a:ext cx="78614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SEVGEIN</a:t>
            </a:r>
          </a:p>
        </p:txBody>
      </p:sp>
      <p:pic>
        <p:nvPicPr>
          <p:cNvPr id="70" name="Picture 6">
            <a:extLst>
              <a:ext uri="{FF2B5EF4-FFF2-40B4-BE49-F238E27FC236}">
                <a16:creationId xmlns:a16="http://schemas.microsoft.com/office/drawing/2014/main" id="{1D2E6668-CC09-40E9-A532-9F1B5445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235" y="1798532"/>
            <a:ext cx="295896" cy="3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feld 70">
            <a:extLst>
              <a:ext uri="{FF2B5EF4-FFF2-40B4-BE49-F238E27FC236}">
                <a16:creationId xmlns:a16="http://schemas.microsoft.com/office/drawing/2014/main" id="{D643325D-8B3E-4014-8E4A-CD7A192AC495}"/>
              </a:ext>
            </a:extLst>
          </p:cNvPr>
          <p:cNvSpPr txBox="1"/>
          <p:nvPr/>
        </p:nvSpPr>
        <p:spPr>
          <a:xfrm rot="16200000">
            <a:off x="11219762" y="2966957"/>
            <a:ext cx="786140" cy="294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CH" sz="1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SIAT</a:t>
            </a: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F73A847F-F7E1-4538-B4C9-08CC2239E0C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88841" y="1443568"/>
            <a:ext cx="323798" cy="35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62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Jahresprogramm – Sonderschau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B02B2C0-8BE0-4A53-83A4-E886313811AC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C2AA5C-D244-46FF-98B2-13F7B730C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761" y="1345599"/>
            <a:ext cx="3626477" cy="4857994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2A6853E3-F30F-4A71-B4C1-A170B9DCAE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91" y="1548187"/>
            <a:ext cx="3560191" cy="4627530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6280CC3E-9534-41CE-96A0-7BA49BEE4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591" y="1840855"/>
            <a:ext cx="3530759" cy="982652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5C300D12-C117-492E-82B0-5C8111CE9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0" y="1548186"/>
            <a:ext cx="3603038" cy="807481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7A565B71-8228-4FE7-9C40-ACE5DF23B6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42" t="23263" r="9735" b="36698"/>
          <a:stretch/>
        </p:blipFill>
        <p:spPr>
          <a:xfrm>
            <a:off x="389650" y="5482874"/>
            <a:ext cx="3603038" cy="692843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5AE6A2EB-ED33-414A-9082-B6BB64B98CE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9650" y="2478242"/>
            <a:ext cx="3603038" cy="283157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AC30A1A-7CAC-49ED-B486-732F325F9FEE}"/>
              </a:ext>
            </a:extLst>
          </p:cNvPr>
          <p:cNvSpPr txBox="1"/>
          <p:nvPr/>
        </p:nvSpPr>
        <p:spPr>
          <a:xfrm>
            <a:off x="389649" y="4787579"/>
            <a:ext cx="31860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 SIL PLAZ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C908A734-3C36-4449-92DB-9986B82EFDB4}"/>
              </a:ext>
            </a:extLst>
          </p:cNvPr>
          <p:cNvSpPr txBox="1"/>
          <p:nvPr/>
        </p:nvSpPr>
        <p:spPr>
          <a:xfrm>
            <a:off x="8285447" y="5667886"/>
            <a:ext cx="36264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REGIUNAL</a:t>
            </a:r>
          </a:p>
        </p:txBody>
      </p:sp>
    </p:spTree>
    <p:extLst>
      <p:ext uri="{BB962C8B-B14F-4D97-AF65-F5344CB8AC3E}">
        <p14:creationId xmlns:p14="http://schemas.microsoft.com/office/powerpoint/2010/main" val="3025795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Jahresprogramm – Grundrauschen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B02B2C0-8BE0-4A53-83A4-E886313811AC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3CA52FB-5B32-4C5D-BAEB-191D1B33C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920" y="2289519"/>
            <a:ext cx="2881746" cy="300110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BFA6E15-B5E1-406C-99D6-CD4900A13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0" y="1819504"/>
            <a:ext cx="2867890" cy="64272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2FCA4A1-C25C-45C5-8C21-50F6B89E4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42" t="23263" r="9735" b="36698"/>
          <a:stretch/>
        </p:blipFill>
        <p:spPr>
          <a:xfrm>
            <a:off x="351920" y="5305049"/>
            <a:ext cx="2881746" cy="5541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1046993-2645-4DCB-9CAA-E8EF0F5A6C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4797" y="2335242"/>
            <a:ext cx="2955706" cy="302607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EB7733E-ED1E-45A7-8D18-09ECE97CE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84" y="1819504"/>
            <a:ext cx="2867890" cy="64272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9EEFC7C-951C-4933-9542-0032C93A3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42" t="23263" r="9735" b="36698"/>
          <a:stretch/>
        </p:blipFill>
        <p:spPr>
          <a:xfrm>
            <a:off x="4282484" y="5305049"/>
            <a:ext cx="2881746" cy="55414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3045D01-BEF5-4EC7-967B-C3309DFF3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4447" y="1406769"/>
            <a:ext cx="1491177" cy="149117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C1EF756-46CF-479F-8962-2A0547E038E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093" y="1406769"/>
            <a:ext cx="1497833" cy="149117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64B36C6-90B0-44DD-9928-FCB450A2048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47" y="3284522"/>
            <a:ext cx="1497833" cy="10373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6117BDA-37D8-4776-AF82-25CBE12F3A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093" y="3057628"/>
            <a:ext cx="1516451" cy="14911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9437957-FFB0-40A3-950F-3A040C5B728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355" y="4708488"/>
            <a:ext cx="1485485" cy="148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Abschluss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15</a:t>
            </a:fld>
            <a:endParaRPr lang="de-CH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B02B2C0-8BE0-4A53-83A4-E886313811AC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C157EE49-2960-4BA2-9694-F951B7BE8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96" y="1814292"/>
            <a:ext cx="3561030" cy="79806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EB6D596-F882-4C5F-B081-8A2AF0836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2" t="23263" r="9735" b="36698"/>
          <a:stretch/>
        </p:blipFill>
        <p:spPr>
          <a:xfrm>
            <a:off x="8153400" y="4934038"/>
            <a:ext cx="3664526" cy="704667"/>
          </a:xfrm>
          <a:prstGeom prst="rect">
            <a:avLst/>
          </a:prstGeom>
        </p:spPr>
      </p:pic>
      <p:pic>
        <p:nvPicPr>
          <p:cNvPr id="27" name="Picture 2" descr="Umweltfreundlich feiern: 8 Tipps zu Weihnachten - [GEO]">
            <a:extLst>
              <a:ext uri="{FF2B5EF4-FFF2-40B4-BE49-F238E27FC236}">
                <a16:creationId xmlns:a16="http://schemas.microsoft.com/office/drawing/2014/main" id="{48FAB0F0-C44F-4649-A46A-223470202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9"/>
          <a:stretch/>
        </p:blipFill>
        <p:spPr bwMode="auto">
          <a:xfrm>
            <a:off x="8256896" y="2645500"/>
            <a:ext cx="3574886" cy="22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F330F19-5D8E-4D37-87B1-6FC6D7F67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761" y="1345599"/>
            <a:ext cx="3626477" cy="4857994"/>
          </a:xfrm>
          <a:prstGeom prst="rect">
            <a:avLst/>
          </a:prstGeom>
        </p:spPr>
      </p:pic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8E7CFC5D-A4FE-4F59-8D5E-E78CEC8F3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4" y="2521863"/>
            <a:ext cx="7186786" cy="260970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2700" dirty="0"/>
              <a:t>in den Fraktionen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de-CH" sz="2700" dirty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2700" dirty="0"/>
              <a:t>Ziehung der Eventpass-GewinnerInnen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CH" sz="2700" dirty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2700" dirty="0"/>
              <a:t>Erlöschung «Ilanzer Feuer»</a:t>
            </a:r>
          </a:p>
        </p:txBody>
      </p:sp>
    </p:spTree>
    <p:extLst>
      <p:ext uri="{BB962C8B-B14F-4D97-AF65-F5344CB8AC3E}">
        <p14:creationId xmlns:p14="http://schemas.microsoft.com/office/powerpoint/2010/main" val="336823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0D0E2-E5B4-4C15-B369-C3E6AF93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Übersicht Jubiläumsjahr 2o24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174390D-27BC-43BF-B3B3-A12258075D5E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63D14AEA-3114-49B3-9A4E-49445DC740A3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16</a:t>
            </a:fld>
            <a:endParaRPr lang="de-CH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B184356-312E-46BC-BFF6-6B80A3C6A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17" y="5796596"/>
            <a:ext cx="8315665" cy="493819"/>
          </a:xfrm>
          <a:prstGeom prst="rect">
            <a:avLst/>
          </a:prstGeom>
        </p:spPr>
      </p:pic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D07F0FE9-2320-4BA6-8A20-EEB3706C5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2" y="2111600"/>
            <a:ext cx="3142043" cy="365125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chemeClr val="tx1"/>
                </a:solidFill>
              </a:rPr>
              <a:t>fiug e flomma</a:t>
            </a:r>
            <a:endParaRPr lang="de-CH" sz="1800" dirty="0"/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252D54B1-FC50-4BDA-A210-B820E18C5EA3}"/>
              </a:ext>
            </a:extLst>
          </p:cNvPr>
          <p:cNvSpPr txBox="1">
            <a:spLocks/>
          </p:cNvSpPr>
          <p:nvPr/>
        </p:nvSpPr>
        <p:spPr>
          <a:xfrm>
            <a:off x="340362" y="2500543"/>
            <a:ext cx="341277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Festakt Ilanz/Glion </a:t>
            </a:r>
            <a:r>
              <a:rPr lang="de-CH" sz="1800" dirty="0">
                <a:solidFill>
                  <a:srgbClr val="0070C0"/>
                </a:solidFill>
              </a:rPr>
              <a:t>13</a:t>
            </a:r>
            <a:r>
              <a:rPr lang="de-CH" sz="1800" dirty="0"/>
              <a:t> 1 </a:t>
            </a:r>
            <a:r>
              <a:rPr lang="de-CH" sz="1800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BFCF5456-F889-4FBA-8622-270593591D51}"/>
              </a:ext>
            </a:extLst>
          </p:cNvPr>
          <p:cNvSpPr txBox="1">
            <a:spLocks/>
          </p:cNvSpPr>
          <p:nvPr/>
        </p:nvSpPr>
        <p:spPr>
          <a:xfrm>
            <a:off x="340362" y="2889486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Tag der offenen Fraktion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7CBA6813-EFDC-42C3-8B28-4A88EF9F623D}"/>
              </a:ext>
            </a:extLst>
          </p:cNvPr>
          <p:cNvSpPr txBox="1">
            <a:spLocks/>
          </p:cNvSpPr>
          <p:nvPr/>
        </p:nvSpPr>
        <p:spPr>
          <a:xfrm>
            <a:off x="340362" y="3278429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MRS Sonderausstellung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288946D0-4B87-4EA1-8003-69193AA1CC95}"/>
              </a:ext>
            </a:extLst>
          </p:cNvPr>
          <p:cNvSpPr txBox="1">
            <a:spLocks/>
          </p:cNvSpPr>
          <p:nvPr/>
        </p:nvSpPr>
        <p:spPr>
          <a:xfrm>
            <a:off x="340362" y="4056315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Ich bin … ich finde …</a:t>
            </a: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878A402C-2750-4B54-8FC7-8D7F7E96DD4F}"/>
              </a:ext>
            </a:extLst>
          </p:cNvPr>
          <p:cNvSpPr txBox="1">
            <a:spLocks/>
          </p:cNvSpPr>
          <p:nvPr/>
        </p:nvSpPr>
        <p:spPr>
          <a:xfrm>
            <a:off x="340362" y="4445258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Portraits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144CDE4D-65FF-4633-84DA-BDD44A4030AA}"/>
              </a:ext>
            </a:extLst>
          </p:cNvPr>
          <p:cNvSpPr txBox="1">
            <a:spLocks/>
          </p:cNvSpPr>
          <p:nvPr/>
        </p:nvSpPr>
        <p:spPr>
          <a:xfrm>
            <a:off x="340362" y="4834201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(Social)media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FB0EBEFF-9B22-4260-9813-3B57C106DF51}"/>
              </a:ext>
            </a:extLst>
          </p:cNvPr>
          <p:cNvSpPr txBox="1">
            <a:spLocks/>
          </p:cNvSpPr>
          <p:nvPr/>
        </p:nvSpPr>
        <p:spPr>
          <a:xfrm>
            <a:off x="340362" y="1333714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Eventpass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24FBE4D1-F7B3-4CA9-B850-615AE65ECEAD}"/>
              </a:ext>
            </a:extLst>
          </p:cNvPr>
          <p:cNvSpPr txBox="1">
            <a:spLocks/>
          </p:cNvSpPr>
          <p:nvPr/>
        </p:nvSpPr>
        <p:spPr>
          <a:xfrm>
            <a:off x="340362" y="3667372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Cinema Sonderfilmreihe</a:t>
            </a:r>
            <a:endParaRPr lang="de-CH" sz="1800" dirty="0">
              <a:solidFill>
                <a:srgbClr val="0070C0"/>
              </a:solidFill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CC822CF0-F4F6-4EFD-8B8F-1DE28DB86BD9}"/>
              </a:ext>
            </a:extLst>
          </p:cNvPr>
          <p:cNvSpPr txBox="1">
            <a:spLocks/>
          </p:cNvSpPr>
          <p:nvPr/>
        </p:nvSpPr>
        <p:spPr>
          <a:xfrm>
            <a:off x="340361" y="1722657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Ilanzer Hymne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F451DE1C-9D3B-472C-A035-7D658D60E773}"/>
              </a:ext>
            </a:extLst>
          </p:cNvPr>
          <p:cNvSpPr txBox="1">
            <a:spLocks/>
          </p:cNvSpPr>
          <p:nvPr/>
        </p:nvSpPr>
        <p:spPr>
          <a:xfrm>
            <a:off x="340360" y="5223142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Abschluss</a:t>
            </a:r>
          </a:p>
        </p:txBody>
      </p:sp>
      <p:sp>
        <p:nvSpPr>
          <p:cNvPr id="3" name="Stern: 5 Zacken 2">
            <a:extLst>
              <a:ext uri="{FF2B5EF4-FFF2-40B4-BE49-F238E27FC236}">
                <a16:creationId xmlns:a16="http://schemas.microsoft.com/office/drawing/2014/main" id="{F1F96B36-B37B-47A4-98A9-2C2F6C4EDBA5}"/>
              </a:ext>
            </a:extLst>
          </p:cNvPr>
          <p:cNvSpPr/>
          <p:nvPr/>
        </p:nvSpPr>
        <p:spPr>
          <a:xfrm>
            <a:off x="2879678" y="1343516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51B82730-EFD6-4BE1-AA8C-4709BB80397A}"/>
              </a:ext>
            </a:extLst>
          </p:cNvPr>
          <p:cNvSpPr/>
          <p:nvPr/>
        </p:nvSpPr>
        <p:spPr>
          <a:xfrm>
            <a:off x="3482403" y="1370788"/>
            <a:ext cx="8335523" cy="315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0" name="Stern: 5 Zacken 19">
            <a:extLst>
              <a:ext uri="{FF2B5EF4-FFF2-40B4-BE49-F238E27FC236}">
                <a16:creationId xmlns:a16="http://schemas.microsoft.com/office/drawing/2014/main" id="{1A9E95A0-678A-4605-9A0C-C2E942CC9AA3}"/>
              </a:ext>
            </a:extLst>
          </p:cNvPr>
          <p:cNvSpPr/>
          <p:nvPr/>
        </p:nvSpPr>
        <p:spPr>
          <a:xfrm>
            <a:off x="3757869" y="1722657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1" name="Stern: 5 Zacken 20">
            <a:extLst>
              <a:ext uri="{FF2B5EF4-FFF2-40B4-BE49-F238E27FC236}">
                <a16:creationId xmlns:a16="http://schemas.microsoft.com/office/drawing/2014/main" id="{171588CA-8471-49A7-9EE2-4FF9917F7D4A}"/>
              </a:ext>
            </a:extLst>
          </p:cNvPr>
          <p:cNvSpPr/>
          <p:nvPr/>
        </p:nvSpPr>
        <p:spPr>
          <a:xfrm>
            <a:off x="3504382" y="2087848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32" name="Stern: 5 Zacken 31">
            <a:extLst>
              <a:ext uri="{FF2B5EF4-FFF2-40B4-BE49-F238E27FC236}">
                <a16:creationId xmlns:a16="http://schemas.microsoft.com/office/drawing/2014/main" id="{B73F7F49-BA7D-4EEF-99D0-03495BAC54FB}"/>
              </a:ext>
            </a:extLst>
          </p:cNvPr>
          <p:cNvSpPr/>
          <p:nvPr/>
        </p:nvSpPr>
        <p:spPr>
          <a:xfrm>
            <a:off x="3757868" y="2486815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33" name="Stern: 5 Zacken 32">
            <a:extLst>
              <a:ext uri="{FF2B5EF4-FFF2-40B4-BE49-F238E27FC236}">
                <a16:creationId xmlns:a16="http://schemas.microsoft.com/office/drawing/2014/main" id="{CFB0BF90-A5AF-4A8F-AA67-DBF2A3FC328F}"/>
              </a:ext>
            </a:extLst>
          </p:cNvPr>
          <p:cNvSpPr/>
          <p:nvPr/>
        </p:nvSpPr>
        <p:spPr>
          <a:xfrm>
            <a:off x="4219743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34" name="Stern: 5 Zacken 33">
            <a:extLst>
              <a:ext uri="{FF2B5EF4-FFF2-40B4-BE49-F238E27FC236}">
                <a16:creationId xmlns:a16="http://schemas.microsoft.com/office/drawing/2014/main" id="{AA857B1F-8692-4ECA-8934-A7D06072DBFC}"/>
              </a:ext>
            </a:extLst>
          </p:cNvPr>
          <p:cNvSpPr/>
          <p:nvPr/>
        </p:nvSpPr>
        <p:spPr>
          <a:xfrm>
            <a:off x="11455640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35" name="Stern: 5 Zacken 34">
            <a:extLst>
              <a:ext uri="{FF2B5EF4-FFF2-40B4-BE49-F238E27FC236}">
                <a16:creationId xmlns:a16="http://schemas.microsoft.com/office/drawing/2014/main" id="{B86CEA21-E7A1-4A10-95D7-0B67E85A7E86}"/>
              </a:ext>
            </a:extLst>
          </p:cNvPr>
          <p:cNvSpPr/>
          <p:nvPr/>
        </p:nvSpPr>
        <p:spPr>
          <a:xfrm>
            <a:off x="10797833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36" name="Stern: 5 Zacken 35">
            <a:extLst>
              <a:ext uri="{FF2B5EF4-FFF2-40B4-BE49-F238E27FC236}">
                <a16:creationId xmlns:a16="http://schemas.microsoft.com/office/drawing/2014/main" id="{3A79E8F3-B3EB-46D5-939F-EC4E7B91DB2F}"/>
              </a:ext>
            </a:extLst>
          </p:cNvPr>
          <p:cNvSpPr/>
          <p:nvPr/>
        </p:nvSpPr>
        <p:spPr>
          <a:xfrm>
            <a:off x="10140024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37" name="Stern: 5 Zacken 36">
            <a:extLst>
              <a:ext uri="{FF2B5EF4-FFF2-40B4-BE49-F238E27FC236}">
                <a16:creationId xmlns:a16="http://schemas.microsoft.com/office/drawing/2014/main" id="{739E04EB-257A-4D16-814A-5269FE0DFD19}"/>
              </a:ext>
            </a:extLst>
          </p:cNvPr>
          <p:cNvSpPr/>
          <p:nvPr/>
        </p:nvSpPr>
        <p:spPr>
          <a:xfrm>
            <a:off x="9482215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38" name="Stern: 5 Zacken 37">
            <a:extLst>
              <a:ext uri="{FF2B5EF4-FFF2-40B4-BE49-F238E27FC236}">
                <a16:creationId xmlns:a16="http://schemas.microsoft.com/office/drawing/2014/main" id="{8BDE8A4D-36CA-4A08-A8C7-E9FD5E46BE15}"/>
              </a:ext>
            </a:extLst>
          </p:cNvPr>
          <p:cNvSpPr/>
          <p:nvPr/>
        </p:nvSpPr>
        <p:spPr>
          <a:xfrm>
            <a:off x="8824406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39" name="Stern: 5 Zacken 38">
            <a:extLst>
              <a:ext uri="{FF2B5EF4-FFF2-40B4-BE49-F238E27FC236}">
                <a16:creationId xmlns:a16="http://schemas.microsoft.com/office/drawing/2014/main" id="{1168CB9D-3C78-477A-B312-A1191661A5E0}"/>
              </a:ext>
            </a:extLst>
          </p:cNvPr>
          <p:cNvSpPr/>
          <p:nvPr/>
        </p:nvSpPr>
        <p:spPr>
          <a:xfrm>
            <a:off x="8166597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0" name="Stern: 5 Zacken 39">
            <a:extLst>
              <a:ext uri="{FF2B5EF4-FFF2-40B4-BE49-F238E27FC236}">
                <a16:creationId xmlns:a16="http://schemas.microsoft.com/office/drawing/2014/main" id="{A28B5F3A-40ED-45DA-B294-4A606985F6E0}"/>
              </a:ext>
            </a:extLst>
          </p:cNvPr>
          <p:cNvSpPr/>
          <p:nvPr/>
        </p:nvSpPr>
        <p:spPr>
          <a:xfrm>
            <a:off x="7508788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1" name="Stern: 5 Zacken 40">
            <a:extLst>
              <a:ext uri="{FF2B5EF4-FFF2-40B4-BE49-F238E27FC236}">
                <a16:creationId xmlns:a16="http://schemas.microsoft.com/office/drawing/2014/main" id="{D8DFF174-B401-4EC3-8D71-06F40E624EAB}"/>
              </a:ext>
            </a:extLst>
          </p:cNvPr>
          <p:cNvSpPr/>
          <p:nvPr/>
        </p:nvSpPr>
        <p:spPr>
          <a:xfrm>
            <a:off x="6850979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2" name="Stern: 5 Zacken 41">
            <a:extLst>
              <a:ext uri="{FF2B5EF4-FFF2-40B4-BE49-F238E27FC236}">
                <a16:creationId xmlns:a16="http://schemas.microsoft.com/office/drawing/2014/main" id="{7AD2DFD4-3C3F-4464-99DD-AEBAF2F7B9BE}"/>
              </a:ext>
            </a:extLst>
          </p:cNvPr>
          <p:cNvSpPr/>
          <p:nvPr/>
        </p:nvSpPr>
        <p:spPr>
          <a:xfrm>
            <a:off x="6193170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3" name="Stern: 5 Zacken 42">
            <a:extLst>
              <a:ext uri="{FF2B5EF4-FFF2-40B4-BE49-F238E27FC236}">
                <a16:creationId xmlns:a16="http://schemas.microsoft.com/office/drawing/2014/main" id="{C8F47BED-24E8-4315-9602-60B60E8F7B7B}"/>
              </a:ext>
            </a:extLst>
          </p:cNvPr>
          <p:cNvSpPr/>
          <p:nvPr/>
        </p:nvSpPr>
        <p:spPr>
          <a:xfrm>
            <a:off x="5535361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4" name="Stern: 5 Zacken 43">
            <a:extLst>
              <a:ext uri="{FF2B5EF4-FFF2-40B4-BE49-F238E27FC236}">
                <a16:creationId xmlns:a16="http://schemas.microsoft.com/office/drawing/2014/main" id="{9F84BDD0-6626-4465-B91F-4AD6E693BF41}"/>
              </a:ext>
            </a:extLst>
          </p:cNvPr>
          <p:cNvSpPr/>
          <p:nvPr/>
        </p:nvSpPr>
        <p:spPr>
          <a:xfrm>
            <a:off x="4877552" y="2891999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6" name="Pfeil: nach rechts 45">
            <a:extLst>
              <a:ext uri="{FF2B5EF4-FFF2-40B4-BE49-F238E27FC236}">
                <a16:creationId xmlns:a16="http://schemas.microsoft.com/office/drawing/2014/main" id="{C71FFFC3-6680-48BA-995B-82DF4FEBE862}"/>
              </a:ext>
            </a:extLst>
          </p:cNvPr>
          <p:cNvSpPr/>
          <p:nvPr/>
        </p:nvSpPr>
        <p:spPr>
          <a:xfrm>
            <a:off x="3924400" y="3692355"/>
            <a:ext cx="7893525" cy="315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7" name="Pfeil: nach rechts 46">
            <a:extLst>
              <a:ext uri="{FF2B5EF4-FFF2-40B4-BE49-F238E27FC236}">
                <a16:creationId xmlns:a16="http://schemas.microsoft.com/office/drawing/2014/main" id="{C6C25783-311E-4A3E-8305-56A27AB47828}"/>
              </a:ext>
            </a:extLst>
          </p:cNvPr>
          <p:cNvSpPr/>
          <p:nvPr/>
        </p:nvSpPr>
        <p:spPr>
          <a:xfrm>
            <a:off x="3482400" y="4064166"/>
            <a:ext cx="8335525" cy="315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8" name="Pfeil: nach rechts 47">
            <a:extLst>
              <a:ext uri="{FF2B5EF4-FFF2-40B4-BE49-F238E27FC236}">
                <a16:creationId xmlns:a16="http://schemas.microsoft.com/office/drawing/2014/main" id="{5CA3BAD5-D61F-4547-A561-2C3FFCD25C6F}"/>
              </a:ext>
            </a:extLst>
          </p:cNvPr>
          <p:cNvSpPr/>
          <p:nvPr/>
        </p:nvSpPr>
        <p:spPr>
          <a:xfrm>
            <a:off x="3482401" y="4461234"/>
            <a:ext cx="8335523" cy="315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9" name="Pfeil: nach rechts 48">
            <a:extLst>
              <a:ext uri="{FF2B5EF4-FFF2-40B4-BE49-F238E27FC236}">
                <a16:creationId xmlns:a16="http://schemas.microsoft.com/office/drawing/2014/main" id="{A4CF2C26-9A14-4196-8D24-B75C1CC2213A}"/>
              </a:ext>
            </a:extLst>
          </p:cNvPr>
          <p:cNvSpPr/>
          <p:nvPr/>
        </p:nvSpPr>
        <p:spPr>
          <a:xfrm>
            <a:off x="3482400" y="4858017"/>
            <a:ext cx="8335523" cy="315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0" name="Stern: 5 Zacken 49">
            <a:extLst>
              <a:ext uri="{FF2B5EF4-FFF2-40B4-BE49-F238E27FC236}">
                <a16:creationId xmlns:a16="http://schemas.microsoft.com/office/drawing/2014/main" id="{18FF53A4-13C3-46C1-B9EE-42DFBA7653D8}"/>
              </a:ext>
            </a:extLst>
          </p:cNvPr>
          <p:cNvSpPr/>
          <p:nvPr/>
        </p:nvSpPr>
        <p:spPr>
          <a:xfrm>
            <a:off x="11454599" y="5254800"/>
            <a:ext cx="362286" cy="3151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1" name="Pfeil: nach rechts 50">
            <a:extLst>
              <a:ext uri="{FF2B5EF4-FFF2-40B4-BE49-F238E27FC236}">
                <a16:creationId xmlns:a16="http://schemas.microsoft.com/office/drawing/2014/main" id="{3B4F6FE0-F9C9-40F0-97C1-337E8536BDC3}"/>
              </a:ext>
            </a:extLst>
          </p:cNvPr>
          <p:cNvSpPr/>
          <p:nvPr/>
        </p:nvSpPr>
        <p:spPr>
          <a:xfrm>
            <a:off x="3938257" y="3292114"/>
            <a:ext cx="7893525" cy="315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5" name="Datumsplatzhalter 3">
            <a:extLst>
              <a:ext uri="{FF2B5EF4-FFF2-40B4-BE49-F238E27FC236}">
                <a16:creationId xmlns:a16="http://schemas.microsoft.com/office/drawing/2014/main" id="{700E4491-2B76-4725-A699-CBF13EEE9B2C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</p:spTree>
    <p:extLst>
      <p:ext uri="{BB962C8B-B14F-4D97-AF65-F5344CB8AC3E}">
        <p14:creationId xmlns:p14="http://schemas.microsoft.com/office/powerpoint/2010/main" val="352035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59961E67-8E28-4CE0-AB4E-90540C021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90" y="1345599"/>
            <a:ext cx="3626477" cy="4857994"/>
          </a:xfrm>
          <a:prstGeom prst="rect">
            <a:avLst/>
          </a:prstGeom>
        </p:spPr>
      </p:pic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CC924E8D-60EB-434A-96CC-EDE86E96701B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B13133F2-5039-4BDE-9F53-6C60B6DA64FA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F6DE576-F996-4B1B-880D-0C8D2C5AC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136526"/>
            <a:ext cx="11457709" cy="957984"/>
          </a:xfrm>
        </p:spPr>
        <p:txBody>
          <a:bodyPr>
            <a:normAutofit/>
          </a:bodyPr>
          <a:lstStyle/>
          <a:p>
            <a:r>
              <a:rPr lang="de-CH" dirty="0"/>
              <a:t>Wir brauchen euch als Botschafter !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0B6EB10-B96D-46E9-8C1C-DF2890B178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776782">
            <a:off x="-739652" y="1751064"/>
            <a:ext cx="3854418" cy="3854418"/>
          </a:xfrm>
          <a:prstGeom prst="rect">
            <a:avLst/>
          </a:prstGeom>
        </p:spPr>
      </p:pic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42F83C2B-C4F3-4C21-9A73-E51BA2CAB599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17BF05-DE58-4E21-B207-70C777E1B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671" y="1413579"/>
            <a:ext cx="1079086" cy="477358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B728F04-02C6-4510-8ED7-E73082677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0864" y="2195174"/>
            <a:ext cx="2947557" cy="306487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28C552E-2EE8-4232-8C0D-B7BCC9A37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639" y="2289569"/>
            <a:ext cx="5079925" cy="29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25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ACC3088-BEB4-4668-A46E-8374C1E0ED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34650" y="0"/>
            <a:ext cx="5122699" cy="68579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A02D7BC-8D48-4B08-8DCD-D5AD421E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059" y="1838089"/>
            <a:ext cx="11413881" cy="318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0D0E2-E5B4-4C15-B369-C3E6AF93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Schematische Organisation</a:t>
            </a:r>
          </a:p>
        </p:txBody>
      </p:sp>
      <p:sp>
        <p:nvSpPr>
          <p:cNvPr id="52" name="Fußzeilenplatzhalter 4">
            <a:extLst>
              <a:ext uri="{FF2B5EF4-FFF2-40B4-BE49-F238E27FC236}">
                <a16:creationId xmlns:a16="http://schemas.microsoft.com/office/drawing/2014/main" id="{25DF0DA2-081B-4C3F-839A-37A84FE4199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53" name="Foliennummernplatzhalter 5">
            <a:extLst>
              <a:ext uri="{FF2B5EF4-FFF2-40B4-BE49-F238E27FC236}">
                <a16:creationId xmlns:a16="http://schemas.microsoft.com/office/drawing/2014/main" id="{DF795ABF-B38F-4060-9FF3-039A060F0F9D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6C500E4-25A0-4B62-BD5B-D5D01D4970C2}"/>
              </a:ext>
            </a:extLst>
          </p:cNvPr>
          <p:cNvSpPr/>
          <p:nvPr/>
        </p:nvSpPr>
        <p:spPr>
          <a:xfrm>
            <a:off x="358663" y="1556825"/>
            <a:ext cx="2395703" cy="8766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ARBEITSGRUPPE</a:t>
            </a:r>
          </a:p>
          <a:p>
            <a:pPr algn="ctr"/>
            <a:r>
              <a:rPr lang="de-CH" dirty="0"/>
              <a:t>13 1 10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26C46D2-24C7-40EB-A8A1-A6AD4387D5CD}"/>
              </a:ext>
            </a:extLst>
          </p:cNvPr>
          <p:cNvSpPr/>
          <p:nvPr/>
        </p:nvSpPr>
        <p:spPr>
          <a:xfrm>
            <a:off x="349136" y="4886293"/>
            <a:ext cx="2394066" cy="7137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Ilanzer Hymne /</a:t>
            </a:r>
          </a:p>
          <a:p>
            <a:pPr algn="ctr"/>
            <a:r>
              <a:rPr lang="de-CH" dirty="0"/>
              <a:t>Cinema &amp; MRS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A9DA1ED3-70DE-4D5C-BBA0-8A8114E81A9B}"/>
              </a:ext>
            </a:extLst>
          </p:cNvPr>
          <p:cNvCxnSpPr>
            <a:cxnSpLocks/>
            <a:stCxn id="18" idx="2"/>
            <a:endCxn id="15" idx="0"/>
          </p:cNvCxnSpPr>
          <p:nvPr/>
        </p:nvCxnSpPr>
        <p:spPr>
          <a:xfrm>
            <a:off x="1546168" y="4016785"/>
            <a:ext cx="1" cy="8695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Datumsplatzhalter 3">
            <a:extLst>
              <a:ext uri="{FF2B5EF4-FFF2-40B4-BE49-F238E27FC236}">
                <a16:creationId xmlns:a16="http://schemas.microsoft.com/office/drawing/2014/main" id="{981310E8-3840-4B15-A669-DB32D2B5ADD9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AD05217-2C12-4E5E-BA1E-A3526AB2AFE9}"/>
              </a:ext>
            </a:extLst>
          </p:cNvPr>
          <p:cNvSpPr/>
          <p:nvPr/>
        </p:nvSpPr>
        <p:spPr>
          <a:xfrm>
            <a:off x="349135" y="3303024"/>
            <a:ext cx="2394066" cy="71376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Gesamtübersicht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A23B16FB-DE93-4A86-80E5-02CAB0AFA392}"/>
              </a:ext>
            </a:extLst>
          </p:cNvPr>
          <p:cNvCxnSpPr>
            <a:cxnSpLocks/>
          </p:cNvCxnSpPr>
          <p:nvPr/>
        </p:nvCxnSpPr>
        <p:spPr>
          <a:xfrm>
            <a:off x="1555696" y="2461078"/>
            <a:ext cx="1" cy="8695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hteck 27">
            <a:extLst>
              <a:ext uri="{FF2B5EF4-FFF2-40B4-BE49-F238E27FC236}">
                <a16:creationId xmlns:a16="http://schemas.microsoft.com/office/drawing/2014/main" id="{3EC3AB2A-A6F2-4739-85CC-513E9CF3EB1B}"/>
              </a:ext>
            </a:extLst>
          </p:cNvPr>
          <p:cNvSpPr/>
          <p:nvPr/>
        </p:nvSpPr>
        <p:spPr>
          <a:xfrm>
            <a:off x="3384468" y="1556825"/>
            <a:ext cx="2395703" cy="8766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700" dirty="0"/>
              <a:t>PARLAMENTARIERINNEN</a:t>
            </a:r>
          </a:p>
          <a:p>
            <a:pPr algn="ctr"/>
            <a:r>
              <a:rPr lang="de-CH" sz="1700" dirty="0"/>
              <a:t>PARLAMENTARIER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67C51A0C-94DC-49E8-B800-9DB94B048D25}"/>
              </a:ext>
            </a:extLst>
          </p:cNvPr>
          <p:cNvSpPr/>
          <p:nvPr/>
        </p:nvSpPr>
        <p:spPr>
          <a:xfrm>
            <a:off x="3374941" y="4886293"/>
            <a:ext cx="2394066" cy="7137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/>
              <a:t>fiug</a:t>
            </a:r>
            <a:r>
              <a:rPr lang="de-CH" dirty="0"/>
              <a:t> e </a:t>
            </a:r>
            <a:r>
              <a:rPr lang="de-CH" dirty="0" err="1"/>
              <a:t>flomma</a:t>
            </a:r>
            <a:r>
              <a:rPr lang="de-CH" dirty="0"/>
              <a:t> /</a:t>
            </a:r>
          </a:p>
          <a:p>
            <a:pPr algn="ctr"/>
            <a:r>
              <a:rPr lang="de-CH" sz="1700" dirty="0"/>
              <a:t>Tag der offenen Fraktion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7539AD14-4B65-46BC-8192-9A1A872C8203}"/>
              </a:ext>
            </a:extLst>
          </p:cNvPr>
          <p:cNvCxnSpPr>
            <a:cxnSpLocks/>
            <a:stCxn id="31" idx="2"/>
            <a:endCxn id="29" idx="0"/>
          </p:cNvCxnSpPr>
          <p:nvPr/>
        </p:nvCxnSpPr>
        <p:spPr>
          <a:xfrm>
            <a:off x="4571973" y="4016785"/>
            <a:ext cx="1" cy="8695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15B86411-F8B2-4420-9B82-B1045779FDCA}"/>
              </a:ext>
            </a:extLst>
          </p:cNvPr>
          <p:cNvSpPr/>
          <p:nvPr/>
        </p:nvSpPr>
        <p:spPr>
          <a:xfrm>
            <a:off x="3374940" y="3303024"/>
            <a:ext cx="2394066" cy="71376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Botschafter</a:t>
            </a: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C89BAB10-C809-47DB-9DA5-6CF139117646}"/>
              </a:ext>
            </a:extLst>
          </p:cNvPr>
          <p:cNvCxnSpPr>
            <a:cxnSpLocks/>
          </p:cNvCxnSpPr>
          <p:nvPr/>
        </p:nvCxnSpPr>
        <p:spPr>
          <a:xfrm>
            <a:off x="4560148" y="2421168"/>
            <a:ext cx="1" cy="8695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012277B6-7C39-41B0-98B8-97408D57A5F4}"/>
              </a:ext>
            </a:extLst>
          </p:cNvPr>
          <p:cNvSpPr/>
          <p:nvPr/>
        </p:nvSpPr>
        <p:spPr>
          <a:xfrm>
            <a:off x="6410273" y="1556825"/>
            <a:ext cx="2395703" cy="8766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Gemeindeverwaltung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6E96B9B-0985-49C9-8E61-9A3001A1AA24}"/>
              </a:ext>
            </a:extLst>
          </p:cNvPr>
          <p:cNvSpPr/>
          <p:nvPr/>
        </p:nvSpPr>
        <p:spPr>
          <a:xfrm>
            <a:off x="6400746" y="4886293"/>
            <a:ext cx="2394066" cy="7137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Sponsoring &amp;</a:t>
            </a:r>
          </a:p>
          <a:p>
            <a:pPr algn="ctr"/>
            <a:r>
              <a:rPr lang="de-CH" sz="1700" dirty="0"/>
              <a:t>Kommunikation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5E3378D-9E6D-4A35-B567-9B99593E0772}"/>
              </a:ext>
            </a:extLst>
          </p:cNvPr>
          <p:cNvCxnSpPr>
            <a:cxnSpLocks/>
            <a:stCxn id="36" idx="2"/>
            <a:endCxn id="34" idx="0"/>
          </p:cNvCxnSpPr>
          <p:nvPr/>
        </p:nvCxnSpPr>
        <p:spPr>
          <a:xfrm>
            <a:off x="7597778" y="4016785"/>
            <a:ext cx="1" cy="8695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D00863F6-24CA-4F17-824F-7CF9E46EA2C6}"/>
              </a:ext>
            </a:extLst>
          </p:cNvPr>
          <p:cNvSpPr/>
          <p:nvPr/>
        </p:nvSpPr>
        <p:spPr>
          <a:xfrm>
            <a:off x="6400745" y="3303024"/>
            <a:ext cx="2394066" cy="71376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Diverse Arbeiten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1FE06C1-76EB-41B0-A51A-A8340281409E}"/>
              </a:ext>
            </a:extLst>
          </p:cNvPr>
          <p:cNvCxnSpPr>
            <a:cxnSpLocks/>
          </p:cNvCxnSpPr>
          <p:nvPr/>
        </p:nvCxnSpPr>
        <p:spPr>
          <a:xfrm>
            <a:off x="7597778" y="2433517"/>
            <a:ext cx="1" cy="8695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E26F8C3F-793B-4719-A676-094C8A2CD5ED}"/>
              </a:ext>
            </a:extLst>
          </p:cNvPr>
          <p:cNvSpPr/>
          <p:nvPr/>
        </p:nvSpPr>
        <p:spPr>
          <a:xfrm>
            <a:off x="9436079" y="1556825"/>
            <a:ext cx="2395703" cy="8766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Agentur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D18AD87C-2EDD-4AE5-B3F1-2FC3C978685B}"/>
              </a:ext>
            </a:extLst>
          </p:cNvPr>
          <p:cNvSpPr/>
          <p:nvPr/>
        </p:nvSpPr>
        <p:spPr>
          <a:xfrm>
            <a:off x="9426552" y="4886293"/>
            <a:ext cx="2394066" cy="7137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Events</a:t>
            </a:r>
            <a:endParaRPr lang="de-CH" sz="1700" dirty="0"/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C1778E5-0F72-42FF-AAE9-0763165F971D}"/>
              </a:ext>
            </a:extLst>
          </p:cNvPr>
          <p:cNvCxnSpPr>
            <a:cxnSpLocks/>
            <a:stCxn id="43" idx="2"/>
            <a:endCxn id="41" idx="0"/>
          </p:cNvCxnSpPr>
          <p:nvPr/>
        </p:nvCxnSpPr>
        <p:spPr>
          <a:xfrm>
            <a:off x="10623584" y="4016785"/>
            <a:ext cx="1" cy="8695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hteck 42">
            <a:extLst>
              <a:ext uri="{FF2B5EF4-FFF2-40B4-BE49-F238E27FC236}">
                <a16:creationId xmlns:a16="http://schemas.microsoft.com/office/drawing/2014/main" id="{30D12FE3-79AB-433A-A467-79488BF25DE4}"/>
              </a:ext>
            </a:extLst>
          </p:cNvPr>
          <p:cNvSpPr/>
          <p:nvPr/>
        </p:nvSpPr>
        <p:spPr>
          <a:xfrm>
            <a:off x="9426551" y="3303024"/>
            <a:ext cx="2394066" cy="71376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Gesamtorchestrierung</a:t>
            </a: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3F5EAFE4-D549-4806-B8A6-78AED5B23B97}"/>
              </a:ext>
            </a:extLst>
          </p:cNvPr>
          <p:cNvCxnSpPr>
            <a:cxnSpLocks/>
          </p:cNvCxnSpPr>
          <p:nvPr/>
        </p:nvCxnSpPr>
        <p:spPr>
          <a:xfrm>
            <a:off x="10635408" y="2421168"/>
            <a:ext cx="1" cy="8695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17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Ausgangslage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BE43468D-E6F6-42FD-92AB-0A83BEE9E51D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B587708-7B09-4DAB-A653-C8A163A1A641}"/>
              </a:ext>
            </a:extLst>
          </p:cNvPr>
          <p:cNvSpPr/>
          <p:nvPr/>
        </p:nvSpPr>
        <p:spPr>
          <a:xfrm>
            <a:off x="754145" y="1329179"/>
            <a:ext cx="4977353" cy="4901939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9EAB6A-0336-4E66-8F50-E72B9510CB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21964" y="1989055"/>
            <a:ext cx="662136" cy="72586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DC56D5D-3A67-4F55-84A8-F73FEA67AC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11753" y="1989055"/>
            <a:ext cx="662135" cy="7258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059A5D-7575-424B-B756-D091F5158F3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01541" y="1989055"/>
            <a:ext cx="662135" cy="72586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AC0E826-330B-4620-9389-9F8EC1615E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231" y="2969786"/>
            <a:ext cx="662135" cy="72586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A737E56-B94D-4CC4-AED0-EA6FED6ABD3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3383" y="2969786"/>
            <a:ext cx="662135" cy="7258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C5900DF-ED29-4A4D-B55D-8BC5A3EA208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05535" y="2969786"/>
            <a:ext cx="662135" cy="72586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F2E8FFB-39FA-4529-A941-733583E7D18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97687" y="2969786"/>
            <a:ext cx="662135" cy="72586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00B95E-4F0A-46F2-B6BF-4249F394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15" y="3950517"/>
            <a:ext cx="662185" cy="72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EA2D1CB-319D-4238-A4B9-F4DAA3231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11753" y="3956482"/>
            <a:ext cx="656695" cy="71990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D18FBA-033C-498D-80B9-AC5C550F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32" y="3950517"/>
            <a:ext cx="656744" cy="71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BB1D48E-FF66-4609-9562-BBD05E50CA06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21915" y="4931248"/>
            <a:ext cx="662185" cy="72592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12F136E-F1B9-491A-920A-143AAE5D5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704" y="4937267"/>
            <a:ext cx="656744" cy="71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F46A421-0981-4765-BC99-AC36953AD55B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96052" y="4937268"/>
            <a:ext cx="656695" cy="719902"/>
          </a:xfrm>
          <a:prstGeom prst="rect">
            <a:avLst/>
          </a:prstGeom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686318BE-45B3-4861-8FFC-246808739079}"/>
              </a:ext>
            </a:extLst>
          </p:cNvPr>
          <p:cNvSpPr txBox="1">
            <a:spLocks/>
          </p:cNvSpPr>
          <p:nvPr/>
        </p:nvSpPr>
        <p:spPr>
          <a:xfrm>
            <a:off x="360222" y="1283046"/>
            <a:ext cx="1402595" cy="601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de-CH" sz="1800" b="1" dirty="0">
                <a:solidFill>
                  <a:schemeClr val="tx1"/>
                </a:solidFill>
              </a:rPr>
              <a:t>… bis zum</a:t>
            </a:r>
          </a:p>
          <a:p>
            <a:pPr algn="l"/>
            <a:r>
              <a:rPr lang="de-CH" sz="1800" b="1" dirty="0">
                <a:solidFill>
                  <a:schemeClr val="tx1"/>
                </a:solidFill>
              </a:rPr>
              <a:t>31.12.2o13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575951E8-5A05-480C-84D5-D7522CBD002F}"/>
              </a:ext>
            </a:extLst>
          </p:cNvPr>
          <p:cNvSpPr txBox="1">
            <a:spLocks/>
          </p:cNvSpPr>
          <p:nvPr/>
        </p:nvSpPr>
        <p:spPr>
          <a:xfrm>
            <a:off x="4733893" y="5692471"/>
            <a:ext cx="1482081" cy="601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de-CH" sz="1800" b="1" dirty="0"/>
              <a:t>… seit dem</a:t>
            </a:r>
          </a:p>
          <a:p>
            <a:pPr algn="l"/>
            <a:r>
              <a:rPr lang="de-CH" sz="1800" b="1" dirty="0"/>
              <a:t>o1.o1.2o14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4B62B44-5C09-4178-A1BA-C10419AE63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9826" y="1283046"/>
            <a:ext cx="3660114" cy="490193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0D41E09-0F1C-4611-A359-A5957EC1BF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89" y="2200250"/>
            <a:ext cx="4061477" cy="91022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C763AE2-F72A-4164-A90C-026AE78FDD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12587" y="2887363"/>
            <a:ext cx="3914676" cy="1481960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3DAF1B36-8C8C-4C21-9C26-42C82CB300A6}"/>
              </a:ext>
            </a:extLst>
          </p:cNvPr>
          <p:cNvSpPr txBox="1">
            <a:spLocks/>
          </p:cNvSpPr>
          <p:nvPr/>
        </p:nvSpPr>
        <p:spPr>
          <a:xfrm>
            <a:off x="7239147" y="4567356"/>
            <a:ext cx="3151762" cy="10602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e-CH" sz="3600" b="1" dirty="0">
              <a:solidFill>
                <a:schemeClr val="tx1"/>
              </a:solidFill>
            </a:endParaRPr>
          </a:p>
          <a:p>
            <a:endParaRPr lang="de-CH" sz="3600" b="1" dirty="0">
              <a:solidFill>
                <a:srgbClr val="FF0000"/>
              </a:solidFill>
            </a:endParaRPr>
          </a:p>
          <a:p>
            <a:r>
              <a:rPr lang="de-CH" sz="3600" b="1" dirty="0"/>
              <a:t>am</a:t>
            </a:r>
          </a:p>
          <a:p>
            <a:r>
              <a:rPr lang="de-CH" sz="3600" b="1" dirty="0"/>
              <a:t>o1.o1.2o24</a:t>
            </a:r>
          </a:p>
        </p:txBody>
      </p:sp>
    </p:spTree>
    <p:extLst>
      <p:ext uri="{BB962C8B-B14F-4D97-AF65-F5344CB8AC3E}">
        <p14:creationId xmlns:p14="http://schemas.microsoft.com/office/powerpoint/2010/main" val="194022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A0D0E2-E5B4-4C15-B369-C3E6AF93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Zeitplan 2o23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51DACD-D35E-4ECA-804F-4FAA4F1CED6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A1F352-917F-4C9A-BA2F-9CB86FE30302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20</a:t>
            </a:fld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3F33F6-8F72-4AF3-A88A-57446BF0F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17" y="5796596"/>
            <a:ext cx="8315665" cy="493819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0247FBC-A8C8-4FF2-B2C3-9EB95B880144}"/>
              </a:ext>
            </a:extLst>
          </p:cNvPr>
          <p:cNvSpPr txBox="1">
            <a:spLocks/>
          </p:cNvSpPr>
          <p:nvPr/>
        </p:nvSpPr>
        <p:spPr>
          <a:xfrm>
            <a:off x="340360" y="2650448"/>
            <a:ext cx="359789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Grobplanung und Budget</a:t>
            </a:r>
            <a:endParaRPr lang="de-CH" sz="1800" dirty="0">
              <a:solidFill>
                <a:srgbClr val="0070C0"/>
              </a:solidFill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677A4791-5565-4308-A439-E47C8F1629BE}"/>
              </a:ext>
            </a:extLst>
          </p:cNvPr>
          <p:cNvSpPr txBox="1">
            <a:spLocks/>
          </p:cNvSpPr>
          <p:nvPr/>
        </p:nvSpPr>
        <p:spPr>
          <a:xfrm>
            <a:off x="340360" y="4449060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Detailplanung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3032C44-647A-45BD-99BB-F236911C1DEC}"/>
              </a:ext>
            </a:extLst>
          </p:cNvPr>
          <p:cNvSpPr txBox="1">
            <a:spLocks/>
          </p:cNvSpPr>
          <p:nvPr/>
        </p:nvSpPr>
        <p:spPr>
          <a:xfrm>
            <a:off x="340360" y="1503397"/>
            <a:ext cx="3597895" cy="73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rgbClr val="0070C0"/>
                </a:solidFill>
              </a:rPr>
              <a:t>PARLAMENT </a:t>
            </a:r>
            <a:r>
              <a:rPr lang="de-CH" sz="1800" dirty="0"/>
              <a:t>Information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126FDF3B-7031-4092-B192-4C5341373A31}"/>
              </a:ext>
            </a:extLst>
          </p:cNvPr>
          <p:cNvSpPr txBox="1">
            <a:spLocks/>
          </p:cNvSpPr>
          <p:nvPr/>
        </p:nvSpPr>
        <p:spPr>
          <a:xfrm>
            <a:off x="340359" y="3424532"/>
            <a:ext cx="3896361" cy="615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>
                <a:solidFill>
                  <a:srgbClr val="0070C0"/>
                </a:solidFill>
              </a:rPr>
              <a:t>PARLAMENT </a:t>
            </a:r>
            <a:r>
              <a:rPr lang="de-CH" sz="1800" dirty="0"/>
              <a:t>Botschaft &amp; Kredit</a:t>
            </a:r>
            <a:endParaRPr lang="de-CH" sz="1800" dirty="0">
              <a:solidFill>
                <a:srgbClr val="0070C0"/>
              </a:solidFill>
            </a:endParaRP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D508B530-B293-4D58-9956-AFC262A63225}"/>
              </a:ext>
            </a:extLst>
          </p:cNvPr>
          <p:cNvSpPr txBox="1">
            <a:spLocks/>
          </p:cNvSpPr>
          <p:nvPr/>
        </p:nvSpPr>
        <p:spPr>
          <a:xfrm>
            <a:off x="340360" y="5223142"/>
            <a:ext cx="314204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1800" dirty="0"/>
              <a:t>Umsetzung</a:t>
            </a:r>
          </a:p>
        </p:txBody>
      </p:sp>
      <p:sp>
        <p:nvSpPr>
          <p:cNvPr id="22" name="Stern: 5 Zacken 21">
            <a:extLst>
              <a:ext uri="{FF2B5EF4-FFF2-40B4-BE49-F238E27FC236}">
                <a16:creationId xmlns:a16="http://schemas.microsoft.com/office/drawing/2014/main" id="{CA31EE8F-77A9-41BB-95C3-01D1A58A0A52}"/>
              </a:ext>
            </a:extLst>
          </p:cNvPr>
          <p:cNvSpPr/>
          <p:nvPr/>
        </p:nvSpPr>
        <p:spPr>
          <a:xfrm>
            <a:off x="4049348" y="1630712"/>
            <a:ext cx="362286" cy="31515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39" name="Pfeil: nach rechts 38">
            <a:extLst>
              <a:ext uri="{FF2B5EF4-FFF2-40B4-BE49-F238E27FC236}">
                <a16:creationId xmlns:a16="http://schemas.microsoft.com/office/drawing/2014/main" id="{5A92454A-98F1-45FA-AA62-F00D61C721B7}"/>
              </a:ext>
            </a:extLst>
          </p:cNvPr>
          <p:cNvSpPr/>
          <p:nvPr/>
        </p:nvSpPr>
        <p:spPr>
          <a:xfrm>
            <a:off x="5891080" y="4461234"/>
            <a:ext cx="5770910" cy="352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1" name="Stern: 5 Zacken 40">
            <a:extLst>
              <a:ext uri="{FF2B5EF4-FFF2-40B4-BE49-F238E27FC236}">
                <a16:creationId xmlns:a16="http://schemas.microsoft.com/office/drawing/2014/main" id="{4954FEB1-4FBE-4A63-A82D-7077F2DB0405}"/>
              </a:ext>
            </a:extLst>
          </p:cNvPr>
          <p:cNvSpPr/>
          <p:nvPr/>
        </p:nvSpPr>
        <p:spPr>
          <a:xfrm>
            <a:off x="11661990" y="5254800"/>
            <a:ext cx="362286" cy="31515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2" name="Pfeil: nach rechts 41">
            <a:extLst>
              <a:ext uri="{FF2B5EF4-FFF2-40B4-BE49-F238E27FC236}">
                <a16:creationId xmlns:a16="http://schemas.microsoft.com/office/drawing/2014/main" id="{D5796DEB-1CD5-41A2-ACEE-18186AB2CA03}"/>
              </a:ext>
            </a:extLst>
          </p:cNvPr>
          <p:cNvSpPr/>
          <p:nvPr/>
        </p:nvSpPr>
        <p:spPr>
          <a:xfrm>
            <a:off x="4411634" y="2650917"/>
            <a:ext cx="1117160" cy="328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44" name="Stern: 5 Zacken 43">
            <a:extLst>
              <a:ext uri="{FF2B5EF4-FFF2-40B4-BE49-F238E27FC236}">
                <a16:creationId xmlns:a16="http://schemas.microsoft.com/office/drawing/2014/main" id="{4514B542-11CC-4888-BBC6-36E0D8C2AFD7}"/>
              </a:ext>
            </a:extLst>
          </p:cNvPr>
          <p:cNvSpPr/>
          <p:nvPr/>
        </p:nvSpPr>
        <p:spPr>
          <a:xfrm>
            <a:off x="5528794" y="3562954"/>
            <a:ext cx="362286" cy="31515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71F98964-1A31-4142-A4CB-061718E80136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</p:spTree>
    <p:extLst>
      <p:ext uri="{BB962C8B-B14F-4D97-AF65-F5344CB8AC3E}">
        <p14:creationId xmlns:p14="http://schemas.microsoft.com/office/powerpoint/2010/main" val="3047144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ACC3088-BEB4-4668-A46E-8374C1E0ED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34650" y="0"/>
            <a:ext cx="5122699" cy="68579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A02D7BC-8D48-4B08-8DCD-D5AD421E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059" y="1838089"/>
            <a:ext cx="11413881" cy="318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5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Bisherige Arbeitsgruppe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07F35626-7313-4C73-BE3F-5B8751E0D330}"/>
              </a:ext>
            </a:extLst>
          </p:cNvPr>
          <p:cNvSpPr txBox="1">
            <a:spLocks/>
          </p:cNvSpPr>
          <p:nvPr/>
        </p:nvSpPr>
        <p:spPr>
          <a:xfrm>
            <a:off x="360218" y="1594063"/>
            <a:ext cx="7181226" cy="4439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Alice Bertogg			Gemeindevorstand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Caroline Gasser Curschellas	Gemeindevorstand</a:t>
            </a:r>
          </a:p>
          <a:p>
            <a:pPr>
              <a:buFont typeface="Wingdings" panose="05000000000000000000" pitchFamily="2" charset="2"/>
              <a:buChar char="§"/>
            </a:pPr>
            <a:endParaRPr lang="de-CH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Silvio Dietrich			Geschäftsleitung / Leiter Schule</a:t>
            </a:r>
          </a:p>
          <a:p>
            <a:pPr>
              <a:buFont typeface="Wingdings" panose="05000000000000000000" pitchFamily="2" charset="2"/>
              <a:buChar char="§"/>
            </a:pPr>
            <a:endParaRPr lang="de-CH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Martina </a:t>
            </a:r>
            <a:r>
              <a:rPr lang="de-CH" sz="1800" dirty="0" err="1"/>
              <a:t>Riedi</a:t>
            </a:r>
            <a:r>
              <a:rPr lang="de-CH" sz="1800" dirty="0"/>
              <a:t>			Gemeindeverwaltung</a:t>
            </a:r>
          </a:p>
          <a:p>
            <a:pPr>
              <a:buFont typeface="Wingdings" panose="05000000000000000000" pitchFamily="2" charset="2"/>
              <a:buChar char="§"/>
            </a:pPr>
            <a:endParaRPr lang="de-CH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Aileen </a:t>
            </a:r>
            <a:r>
              <a:rPr lang="de-CH" sz="1800" dirty="0" err="1"/>
              <a:t>Dermond</a:t>
            </a:r>
            <a:r>
              <a:rPr lang="de-CH" sz="1800" dirty="0"/>
              <a:t>		</a:t>
            </a:r>
            <a:r>
              <a:rPr lang="de-CH" sz="1800" dirty="0" err="1"/>
              <a:t>Giuventetgna</a:t>
            </a:r>
            <a:r>
              <a:rPr lang="de-CH" sz="1800" dirty="0"/>
              <a:t> </a:t>
            </a:r>
            <a:r>
              <a:rPr lang="de-CH" sz="1800" dirty="0" err="1"/>
              <a:t>Rueun</a:t>
            </a:r>
            <a:endParaRPr lang="de-CH" sz="1800" dirty="0"/>
          </a:p>
          <a:p>
            <a:pPr>
              <a:buFont typeface="Wingdings" panose="05000000000000000000" pitchFamily="2" charset="2"/>
              <a:buChar char="§"/>
            </a:pPr>
            <a:endParaRPr lang="de-CH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Annette Cola			Parlamentarierin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Ivo Frei 			Parlamentarier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Anna Gschwend		Parlamentarierin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6D540AA-0415-427A-942F-904AA3D0AE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41444" y="1654676"/>
            <a:ext cx="4317866" cy="4317866"/>
          </a:xfrm>
          <a:prstGeom prst="rect">
            <a:avLst/>
          </a:prstGeom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BE43468D-E6F6-42FD-92AB-0A83BEE9E51D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</p:spTree>
    <p:extLst>
      <p:ext uri="{BB962C8B-B14F-4D97-AF65-F5344CB8AC3E}">
        <p14:creationId xmlns:p14="http://schemas.microsoft.com/office/powerpoint/2010/main" val="1162213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AD0D3CC-76C6-45AF-AB43-BA0D9577939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76" y="2006493"/>
            <a:ext cx="2867890" cy="28678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AA97A6-C095-45A2-B3BE-58538B583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7" y="1834786"/>
            <a:ext cx="11457709" cy="3910694"/>
          </a:xfrm>
        </p:spPr>
        <p:txBody>
          <a:bodyPr>
            <a:normAutofit fontScale="92500" lnSpcReduction="10000"/>
          </a:bodyPr>
          <a:lstStyle/>
          <a:p>
            <a:pPr marL="457200" lvl="1" indent="-45720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sz="2700" dirty="0"/>
              <a:t>Die gesamte Bevölkerung abholen</a:t>
            </a:r>
          </a:p>
          <a:p>
            <a:pPr marL="457200" lvl="1" indent="-45720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de-CH" sz="2700" dirty="0"/>
          </a:p>
          <a:p>
            <a:pPr marL="457200" lvl="1" indent="-45720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sz="2700" dirty="0"/>
              <a:t>Zurückschauen</a:t>
            </a:r>
          </a:p>
          <a:p>
            <a:pPr marL="457200" lvl="1" indent="-45720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de-CH" sz="2700" dirty="0"/>
          </a:p>
          <a:p>
            <a:pPr marL="457200" lvl="1" indent="-45720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sz="2700" dirty="0"/>
              <a:t>Erreichtes feiern</a:t>
            </a:r>
          </a:p>
          <a:p>
            <a:pPr marL="457200" lvl="1" indent="-45720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de-CH" sz="2700" dirty="0"/>
          </a:p>
          <a:p>
            <a:pPr marL="457200" lvl="1" indent="-45720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sz="2700" dirty="0"/>
              <a:t>Gemeinsamkeit(en) &amp; Zusammenhalt fördern</a:t>
            </a:r>
          </a:p>
          <a:p>
            <a:pPr marL="0" indent="0" defTabSz="360363">
              <a:lnSpc>
                <a:spcPct val="100000"/>
              </a:lnSpc>
              <a:spcBef>
                <a:spcPts val="0"/>
              </a:spcBef>
              <a:buNone/>
            </a:pPr>
            <a:endParaRPr lang="de-CH" sz="2700" dirty="0"/>
          </a:p>
          <a:p>
            <a:pPr marL="457200" lvl="1" indent="-45720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sz="2700" dirty="0"/>
              <a:t>Gestärkt zusammen in die Zukunft gehen</a:t>
            </a:r>
          </a:p>
          <a:p>
            <a:pPr marL="457200" lvl="1" indent="-45720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de-CH" sz="2700" dirty="0"/>
          </a:p>
          <a:p>
            <a:pPr marL="457200" lvl="1" indent="-45720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CH" sz="2700" dirty="0"/>
              <a:t>Aufmerksamkeit gegen innen und aussen für Ilanz/</a:t>
            </a:r>
            <a:r>
              <a:rPr lang="de-CH" sz="2700" dirty="0" err="1"/>
              <a:t>Glion</a:t>
            </a:r>
            <a:r>
              <a:rPr lang="de-CH" sz="2700" dirty="0"/>
              <a:t> generieren</a:t>
            </a:r>
          </a:p>
          <a:p>
            <a:pPr marL="285750" lvl="1" indent="-28575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de-CH" sz="2700" dirty="0"/>
          </a:p>
          <a:p>
            <a:pPr marL="285750" lvl="1" indent="-28575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de-CH" sz="2700" dirty="0"/>
          </a:p>
          <a:p>
            <a:pPr marL="285750" lvl="1" indent="-285750" defTabSz="3603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de-CH" sz="27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CH" sz="27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Ziel(e)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B02B2C0-8BE0-4A53-83A4-E886313811AC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</p:spTree>
    <p:extLst>
      <p:ext uri="{BB962C8B-B14F-4D97-AF65-F5344CB8AC3E}">
        <p14:creationId xmlns:p14="http://schemas.microsoft.com/office/powerpoint/2010/main" val="74604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Grussbotschaft </a:t>
            </a:r>
            <a:r>
              <a:rPr lang="de-CH" dirty="0" err="1"/>
              <a:t>Giuventetgna</a:t>
            </a:r>
            <a:endParaRPr lang="de-CH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BE43468D-E6F6-42FD-92AB-0A83BEE9E51D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pic>
        <p:nvPicPr>
          <p:cNvPr id="3" name="IMG_9594">
            <a:hlinkClick r:id="" action="ppaction://media"/>
            <a:extLst>
              <a:ext uri="{FF2B5EF4-FFF2-40B4-BE49-F238E27FC236}">
                <a16:creationId xmlns:a16="http://schemas.microsoft.com/office/drawing/2014/main" id="{15B7C24D-4EC7-46EC-9C10-EB23A86AC6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500" y="1363132"/>
            <a:ext cx="2705099" cy="48090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84029AE-18FD-4FA1-AC33-D1B099B9438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0650" y="2795587"/>
            <a:ext cx="2209800" cy="20669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1894F71-5FBD-4C1D-834C-F05F22A77F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99455" y="2795789"/>
            <a:ext cx="2213040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B569E0E-A8DD-4FAC-A2B7-6285791D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94" y="217707"/>
            <a:ext cx="4376117" cy="58608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76A673-1AEA-4DD0-9267-99F2E1502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685" y="4631116"/>
            <a:ext cx="10773992" cy="1171210"/>
          </a:xfrm>
        </p:spPr>
        <p:txBody>
          <a:bodyPr>
            <a:noAutofit/>
          </a:bodyPr>
          <a:lstStyle/>
          <a:p>
            <a:pPr algn="l"/>
            <a:r>
              <a:rPr lang="de-CH" b="1" dirty="0"/>
              <a:t>Idee / Grobkonzept</a:t>
            </a:r>
            <a:br>
              <a:rPr lang="de-CH" b="1" dirty="0"/>
            </a:br>
            <a:r>
              <a:rPr lang="de-CH" b="1" dirty="0">
                <a:solidFill>
                  <a:schemeClr val="tx1"/>
                </a:solidFill>
              </a:rPr>
              <a:t>10 Jahre Fusionsgemeinde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0E8AE1-CB55-449E-BE22-A9F405EAE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420" y="957940"/>
            <a:ext cx="5045257" cy="113069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68C4467-8AF8-4CB9-9DE9-DE633E3EB1D6}"/>
              </a:ext>
            </a:extLst>
          </p:cNvPr>
          <p:cNvSpPr txBox="1">
            <a:spLocks/>
          </p:cNvSpPr>
          <p:nvPr/>
        </p:nvSpPr>
        <p:spPr>
          <a:xfrm>
            <a:off x="7141873" y="2398811"/>
            <a:ext cx="5045257" cy="10236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CH" sz="8000" dirty="0">
                <a:solidFill>
                  <a:schemeClr val="tx1"/>
                </a:solidFill>
                <a:latin typeface="Verdana Pro Black" panose="020B0A04030504040204" pitchFamily="34" charset="0"/>
              </a:rPr>
              <a:t>13</a:t>
            </a:r>
            <a:r>
              <a:rPr lang="de-CH" sz="8000" dirty="0">
                <a:latin typeface="Verdana Pro Black" panose="020B0A04030504040204" pitchFamily="34" charset="0"/>
              </a:rPr>
              <a:t> 1 </a:t>
            </a:r>
            <a:r>
              <a:rPr lang="de-CH" sz="8000" dirty="0">
                <a:solidFill>
                  <a:schemeClr val="tx1"/>
                </a:solidFill>
                <a:latin typeface="Verdana Pro Black" panose="020B0A0403050404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2517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CB55E787-B4A7-496B-A71A-0D8495C88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998" y="2359980"/>
            <a:ext cx="2884504" cy="3863175"/>
          </a:xfrm>
          <a:prstGeom prst="rect">
            <a:avLst/>
          </a:prstGeom>
        </p:spPr>
      </p:pic>
      <p:pic>
        <p:nvPicPr>
          <p:cNvPr id="2050" name="Picture 2" descr="Cheers - Free signs icons">
            <a:extLst>
              <a:ext uri="{FF2B5EF4-FFF2-40B4-BE49-F238E27FC236}">
                <a16:creationId xmlns:a16="http://schemas.microsoft.com/office/drawing/2014/main" id="{656840F8-6F02-48BA-9672-A038AFC6B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r="15226"/>
          <a:stretch/>
        </p:blipFill>
        <p:spPr bwMode="auto">
          <a:xfrm>
            <a:off x="3390532" y="2370734"/>
            <a:ext cx="2598429" cy="385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Jubiläumsjahr 2o24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B02B2C0-8BE0-4A53-83A4-E886313811AC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B59AFBF-5A0C-40C1-B369-F6E3B3101689}"/>
              </a:ext>
            </a:extLst>
          </p:cNvPr>
          <p:cNvCxnSpPr/>
          <p:nvPr/>
        </p:nvCxnSpPr>
        <p:spPr>
          <a:xfrm>
            <a:off x="3222508" y="1420238"/>
            <a:ext cx="0" cy="4786009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9FEA9B17-9A7D-499C-84B0-DFBC1F1F3C8A}"/>
              </a:ext>
            </a:extLst>
          </p:cNvPr>
          <p:cNvCxnSpPr/>
          <p:nvPr/>
        </p:nvCxnSpPr>
        <p:spPr>
          <a:xfrm>
            <a:off x="6096000" y="1420238"/>
            <a:ext cx="0" cy="4786009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E341D97-CC1C-462F-9D16-1C016736D780}"/>
              </a:ext>
            </a:extLst>
          </p:cNvPr>
          <p:cNvCxnSpPr/>
          <p:nvPr/>
        </p:nvCxnSpPr>
        <p:spPr>
          <a:xfrm>
            <a:off x="8987474" y="1420238"/>
            <a:ext cx="0" cy="4786009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3A79E46B-166F-4479-A881-063C6D46AA94}"/>
              </a:ext>
            </a:extLst>
          </p:cNvPr>
          <p:cNvSpPr txBox="1">
            <a:spLocks/>
          </p:cNvSpPr>
          <p:nvPr/>
        </p:nvSpPr>
        <p:spPr>
          <a:xfrm>
            <a:off x="340362" y="1333714"/>
            <a:ext cx="286416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CH" sz="1800" b="1" dirty="0"/>
              <a:t>AUFTAKT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3A0D6848-F104-4626-BF31-F615638EB889}"/>
              </a:ext>
            </a:extLst>
          </p:cNvPr>
          <p:cNvSpPr txBox="1">
            <a:spLocks/>
          </p:cNvSpPr>
          <p:nvPr/>
        </p:nvSpPr>
        <p:spPr>
          <a:xfrm>
            <a:off x="3235964" y="1333714"/>
            <a:ext cx="286416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CH" sz="1800" b="1" dirty="0"/>
              <a:t>JUBILÄUMSFESTAKT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335DF579-3F50-4D9F-92FE-9428D2FBC6D9}"/>
              </a:ext>
            </a:extLst>
          </p:cNvPr>
          <p:cNvSpPr txBox="1">
            <a:spLocks/>
          </p:cNvSpPr>
          <p:nvPr/>
        </p:nvSpPr>
        <p:spPr>
          <a:xfrm>
            <a:off x="6121838" y="1333713"/>
            <a:ext cx="286416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CH" sz="1800" b="1" dirty="0"/>
              <a:t>JAHRESPROGRAMM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C1DE625E-449F-4952-B0C0-B20768CF1BA2}"/>
              </a:ext>
            </a:extLst>
          </p:cNvPr>
          <p:cNvSpPr txBox="1">
            <a:spLocks/>
          </p:cNvSpPr>
          <p:nvPr/>
        </p:nvSpPr>
        <p:spPr>
          <a:xfrm>
            <a:off x="8997982" y="1333712"/>
            <a:ext cx="286416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CH" sz="1800" b="1" dirty="0"/>
              <a:t>ABSCHLUSS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93CAB03C-27E5-4506-A36A-9977BB908E43}"/>
              </a:ext>
            </a:extLst>
          </p:cNvPr>
          <p:cNvCxnSpPr>
            <a:cxnSpLocks/>
          </p:cNvCxnSpPr>
          <p:nvPr/>
        </p:nvCxnSpPr>
        <p:spPr>
          <a:xfrm flipH="1">
            <a:off x="340362" y="1796114"/>
            <a:ext cx="2779710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7D0D9D48-0654-4793-BA95-16D1B5090FEF}"/>
              </a:ext>
            </a:extLst>
          </p:cNvPr>
          <p:cNvCxnSpPr>
            <a:cxnSpLocks/>
          </p:cNvCxnSpPr>
          <p:nvPr/>
        </p:nvCxnSpPr>
        <p:spPr>
          <a:xfrm flipH="1">
            <a:off x="3306561" y="1796114"/>
            <a:ext cx="2682403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A8D1696-0897-420F-BF41-BA5EC9A62108}"/>
              </a:ext>
            </a:extLst>
          </p:cNvPr>
          <p:cNvCxnSpPr>
            <a:cxnSpLocks/>
          </p:cNvCxnSpPr>
          <p:nvPr/>
        </p:nvCxnSpPr>
        <p:spPr>
          <a:xfrm flipH="1">
            <a:off x="6202990" y="1799096"/>
            <a:ext cx="2682403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3933DE58-E613-4FBF-943B-E437920F28FC}"/>
              </a:ext>
            </a:extLst>
          </p:cNvPr>
          <p:cNvCxnSpPr>
            <a:cxnSpLocks/>
          </p:cNvCxnSpPr>
          <p:nvPr/>
        </p:nvCxnSpPr>
        <p:spPr>
          <a:xfrm flipH="1">
            <a:off x="9066179" y="1796114"/>
            <a:ext cx="2751747" cy="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FEFE2034-ADAB-4E04-A160-F022BCBF4823}"/>
              </a:ext>
            </a:extLst>
          </p:cNvPr>
          <p:cNvSpPr txBox="1">
            <a:spLocks/>
          </p:cNvSpPr>
          <p:nvPr/>
        </p:nvSpPr>
        <p:spPr>
          <a:xfrm>
            <a:off x="338903" y="1994858"/>
            <a:ext cx="286416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CH" sz="1800" b="1" dirty="0">
                <a:solidFill>
                  <a:srgbClr val="0070C0"/>
                </a:solidFill>
              </a:rPr>
              <a:t>o1. – 13. Januar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2DCFD478-A240-491B-B84F-E29404B7CE3C}"/>
              </a:ext>
            </a:extLst>
          </p:cNvPr>
          <p:cNvSpPr txBox="1">
            <a:spLocks/>
          </p:cNvSpPr>
          <p:nvPr/>
        </p:nvSpPr>
        <p:spPr>
          <a:xfrm>
            <a:off x="3224776" y="1994858"/>
            <a:ext cx="286416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CH" sz="1800" b="1" dirty="0">
                <a:solidFill>
                  <a:srgbClr val="0070C0"/>
                </a:solidFill>
              </a:rPr>
              <a:t>13. Januar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D65DA2B2-A638-4534-B17C-44EAFAE6FC4D}"/>
              </a:ext>
            </a:extLst>
          </p:cNvPr>
          <p:cNvSpPr txBox="1">
            <a:spLocks/>
          </p:cNvSpPr>
          <p:nvPr/>
        </p:nvSpPr>
        <p:spPr>
          <a:xfrm>
            <a:off x="6128563" y="1994857"/>
            <a:ext cx="286416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CH" sz="1800" b="1" dirty="0">
                <a:solidFill>
                  <a:srgbClr val="0070C0"/>
                </a:solidFill>
              </a:rPr>
              <a:t>Februar - Dezember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A49A7B32-0231-4DE4-A8C9-902A34AC2CDB}"/>
              </a:ext>
            </a:extLst>
          </p:cNvPr>
          <p:cNvSpPr txBox="1">
            <a:spLocks/>
          </p:cNvSpPr>
          <p:nvPr/>
        </p:nvSpPr>
        <p:spPr>
          <a:xfrm>
            <a:off x="8994978" y="1994857"/>
            <a:ext cx="286416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de-CH" sz="1800" b="1" dirty="0">
                <a:solidFill>
                  <a:srgbClr val="0070C0"/>
                </a:solidFill>
              </a:rPr>
              <a:t>31. Dezember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83F3BAC4-4CD6-4FD5-AD77-A59B2565D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23" t="7215" r="8779" b="3736"/>
          <a:stretch/>
        </p:blipFill>
        <p:spPr>
          <a:xfrm>
            <a:off x="504943" y="2359982"/>
            <a:ext cx="2568996" cy="3924086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EA67D61-BA27-4B67-9E80-74F12B0B3F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621175" y="3747003"/>
            <a:ext cx="3846265" cy="107222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F81E5C77-F694-4E41-9066-B23E8283C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283854" y="3757755"/>
            <a:ext cx="3846265" cy="107222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96C181B-9CCA-4F22-8084-C4F7FF260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317" y="2710006"/>
            <a:ext cx="2785097" cy="28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36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BC34D638-5A04-4EA1-86CF-36189E5F1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175" y="1345599"/>
            <a:ext cx="3626477" cy="48579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 dem Jubiläumsjahr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B02B2C0-8BE0-4A53-83A4-E886313811AC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A159F16-F13D-422A-99CC-C551B2B98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5340">
            <a:off x="7098461" y="1974968"/>
            <a:ext cx="2441319" cy="39235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A5939B1-C9F9-4885-8E52-105259AB9DF6}"/>
              </a:ext>
            </a:extLst>
          </p:cNvPr>
          <p:cNvSpPr txBox="1"/>
          <p:nvPr/>
        </p:nvSpPr>
        <p:spPr>
          <a:xfrm rot="18598394">
            <a:off x="7057315" y="4421720"/>
            <a:ext cx="26979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EVENTPASS 2o24</a:t>
            </a:r>
          </a:p>
        </p:txBody>
      </p:sp>
      <p:pic>
        <p:nvPicPr>
          <p:cNvPr id="12" name="Picture 2" descr="Musiknote SVG Bild 1">
            <a:extLst>
              <a:ext uri="{FF2B5EF4-FFF2-40B4-BE49-F238E27FC236}">
                <a16:creationId xmlns:a16="http://schemas.microsoft.com/office/drawing/2014/main" id="{AE89A306-A4F2-421E-B708-CA25ADE13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195" y="1310319"/>
            <a:ext cx="2560320" cy="49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9D9D20A-6A1B-4829-BF90-0F647C6DD7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1341869" y="3126973"/>
            <a:ext cx="4787205" cy="1334528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18C523EB-88A5-4E36-A1A1-54369507D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763" y="2075518"/>
            <a:ext cx="4496317" cy="61309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2700" b="1" dirty="0">
                <a:solidFill>
                  <a:srgbClr val="0070C0"/>
                </a:solidFill>
              </a:rPr>
              <a:t> ILANZER-HYMNE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6AC8563E-3F20-46FE-ADF1-02D5502C125B}"/>
              </a:ext>
            </a:extLst>
          </p:cNvPr>
          <p:cNvSpPr txBox="1">
            <a:spLocks/>
          </p:cNvSpPr>
          <p:nvPr/>
        </p:nvSpPr>
        <p:spPr>
          <a:xfrm>
            <a:off x="9406809" y="5371310"/>
            <a:ext cx="2603226" cy="613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2700" b="1" dirty="0">
                <a:solidFill>
                  <a:srgbClr val="0070C0"/>
                </a:solidFill>
              </a:rPr>
              <a:t> EVENTPASS</a:t>
            </a:r>
          </a:p>
        </p:txBody>
      </p:sp>
    </p:spTree>
    <p:extLst>
      <p:ext uri="{BB962C8B-B14F-4D97-AF65-F5344CB8AC3E}">
        <p14:creationId xmlns:p14="http://schemas.microsoft.com/office/powerpoint/2010/main" val="3111449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7319F-6B47-4ACE-B7B3-203D1CE3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Auftakt - </a:t>
            </a:r>
            <a:r>
              <a:rPr lang="de-CH" dirty="0" err="1"/>
              <a:t>fiug</a:t>
            </a:r>
            <a:r>
              <a:rPr lang="de-CH" dirty="0"/>
              <a:t> e </a:t>
            </a:r>
            <a:r>
              <a:rPr lang="de-CH" dirty="0" err="1"/>
              <a:t>flomma</a:t>
            </a:r>
            <a:r>
              <a:rPr lang="de-CH" dirty="0"/>
              <a:t> o1. – 13. Januar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0C51A82-179A-41C1-B468-280539F0644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IlanzGlion 13 1 10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88DBEA2-CB5D-497C-B4E9-0BF59D2B22F9}"/>
              </a:ext>
            </a:extLst>
          </p:cNvPr>
          <p:cNvSpPr txBox="1">
            <a:spLocks/>
          </p:cNvSpPr>
          <p:nvPr/>
        </p:nvSpPr>
        <p:spPr>
          <a:xfrm>
            <a:off x="8950036" y="6356350"/>
            <a:ext cx="2881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AD3712-C7DE-489A-8B7B-76EE593DCDC1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B02B2C0-8BE0-4A53-83A4-E886313811AC}"/>
              </a:ext>
            </a:extLst>
          </p:cNvPr>
          <p:cNvSpPr txBox="1">
            <a:spLocks/>
          </p:cNvSpPr>
          <p:nvPr/>
        </p:nvSpPr>
        <p:spPr>
          <a:xfrm>
            <a:off x="360217" y="6356350"/>
            <a:ext cx="2881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Februar 2o23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79617DB0-5385-4CB7-82DC-4AF2133752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776782">
            <a:off x="7708336" y="1751064"/>
            <a:ext cx="3854418" cy="3854418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5E111577-4093-468D-A50F-071523E73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40" y="1413579"/>
            <a:ext cx="1079086" cy="4773582"/>
          </a:xfrm>
          <a:prstGeom prst="rect">
            <a:avLst/>
          </a:prstGeom>
        </p:spPr>
      </p:pic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813BA471-9B0F-4B96-A4FA-E80895A4C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872" y="1761615"/>
            <a:ext cx="5302163" cy="391585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2700"/>
              <a:t>Neujahrsapéro </a:t>
            </a:r>
            <a:r>
              <a:rPr lang="de-CH" sz="2700" dirty="0"/>
              <a:t>in Ilanz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CH" sz="2700" dirty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2700" dirty="0"/>
              <a:t>Entzündung «Ilanzer Feuer»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CH" sz="2700" dirty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2700" dirty="0"/>
              <a:t>«Fackellauf» in die Fraktionen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de-CH" sz="2700" dirty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CH" sz="2700" dirty="0"/>
              <a:t>Rückkehr des Feuers nach Ilanz am 13.o1.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F7C9BC-9FFA-4043-9308-094CFF1144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080"/>
          <a:stretch/>
        </p:blipFill>
        <p:spPr>
          <a:xfrm>
            <a:off x="360217" y="1413579"/>
            <a:ext cx="309266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</Words>
  <Application>Microsoft Office PowerPoint</Application>
  <PresentationFormat>Breitbild</PresentationFormat>
  <Paragraphs>184</Paragraphs>
  <Slides>21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Verdana Pro Black</vt:lpstr>
      <vt:lpstr>Wingdings</vt:lpstr>
      <vt:lpstr>Office</vt:lpstr>
      <vt:lpstr> 10 Jahre Fusionsgemeinde Information Parlament o1. Februar 2o23</vt:lpstr>
      <vt:lpstr>Ausgangslage</vt:lpstr>
      <vt:lpstr>Bisherige Arbeitsgruppe</vt:lpstr>
      <vt:lpstr>Ziel(e)</vt:lpstr>
      <vt:lpstr>Grussbotschaft Giuventetgna</vt:lpstr>
      <vt:lpstr>Idee / Grobkonzept 10 Jahre Fusionsgemeinde</vt:lpstr>
      <vt:lpstr>Jubiläumsjahr 2o24</vt:lpstr>
      <vt:lpstr>Vor dem Jubiläumsjahr</vt:lpstr>
      <vt:lpstr>Auftakt - fiug e flomma o1. – 13. Januar</vt:lpstr>
      <vt:lpstr>Jubiläumsfestakt – Ilanz 13. Januar</vt:lpstr>
      <vt:lpstr>Jubiläumsfestakt – 13 Begegnungsorte</vt:lpstr>
      <vt:lpstr>Jahresprogramm – Tag der offenen Fraktion </vt:lpstr>
      <vt:lpstr>Jahresprogramm – Sonderschau</vt:lpstr>
      <vt:lpstr>Jahresprogramm – Grundrauschen</vt:lpstr>
      <vt:lpstr>Abschluss</vt:lpstr>
      <vt:lpstr>Übersicht Jubiläumsjahr 2o24</vt:lpstr>
      <vt:lpstr>Wir brauchen euch als Botschafter !</vt:lpstr>
      <vt:lpstr>PowerPoint-Präsentation</vt:lpstr>
      <vt:lpstr>Schematische Organisation</vt:lpstr>
      <vt:lpstr>Zeitplan 2o23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Frei, Ivo</dc:creator>
  <cp:lastModifiedBy>Frei, Ivo</cp:lastModifiedBy>
  <cp:revision>228</cp:revision>
  <cp:lastPrinted>2023-01-12T08:02:28Z</cp:lastPrinted>
  <dcterms:created xsi:type="dcterms:W3CDTF">2022-11-05T10:39:23Z</dcterms:created>
  <dcterms:modified xsi:type="dcterms:W3CDTF">2023-01-31T08:49:19Z</dcterms:modified>
</cp:coreProperties>
</file>